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7" r:id="rId2"/>
    <p:sldId id="293" r:id="rId3"/>
    <p:sldId id="26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99" r:id="rId18"/>
    <p:sldId id="289" r:id="rId19"/>
    <p:sldId id="290" r:id="rId20"/>
    <p:sldId id="291" r:id="rId21"/>
    <p:sldId id="292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  <p:embeddedFont>
      <p:font typeface="Twinkl ExtraBold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8938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402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esl-resource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esl-resource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tiff"/><Relationship Id="rId7" Type="http://schemas.openxmlformats.org/officeDocument/2006/relationships/image" Target="../media/image68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tiff"/><Relationship Id="rId5" Type="http://schemas.openxmlformats.org/officeDocument/2006/relationships/image" Target="../media/image51.tiff"/><Relationship Id="rId4" Type="http://schemas.openxmlformats.org/officeDocument/2006/relationships/image" Target="../media/image5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AC344-C3EE-4007-BC96-9E4734EA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93"/>
            <a:ext cx="9144000" cy="69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23509" y="868727"/>
            <a:ext cx="8496981" cy="994306"/>
          </a:xfrm>
        </p:spPr>
        <p:txBody>
          <a:bodyPr/>
          <a:lstStyle/>
          <a:p>
            <a:r>
              <a:rPr lang="bg-BG" sz="3600" dirty="0"/>
              <a:t>Не знаем</a:t>
            </a:r>
            <a:r>
              <a:rPr lang="en-GB" sz="3600" dirty="0"/>
              <a:t>. </a:t>
            </a:r>
            <a:r>
              <a:rPr lang="bg-BG" sz="3600" dirty="0"/>
              <a:t>Хайде да попитаме баба</a:t>
            </a:r>
            <a:r>
              <a:rPr lang="en-GB" sz="3600" dirty="0"/>
              <a:t>.</a:t>
            </a:r>
            <a:endParaRPr lang="en-GB" sz="3500" dirty="0">
              <a:latin typeface="+mn-lt"/>
            </a:endParaRPr>
          </a:p>
        </p:txBody>
      </p:sp>
      <p:pic>
        <p:nvPicPr>
          <p:cNvPr id="5" name="Picture 4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A2CB465C-971B-EF4F-9CCF-E9EC35502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171"/>
          <a:stretch/>
        </p:blipFill>
        <p:spPr>
          <a:xfrm>
            <a:off x="1081688" y="3572857"/>
            <a:ext cx="3012427" cy="2844221"/>
          </a:xfrm>
          <a:prstGeom prst="rect">
            <a:avLst/>
          </a:prstGeom>
        </p:spPr>
      </p:pic>
      <p:pic>
        <p:nvPicPr>
          <p:cNvPr id="6" name="Picture 5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113EEA37-AA8F-724C-9673-331F2685A1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564"/>
          <a:stretch/>
        </p:blipFill>
        <p:spPr>
          <a:xfrm>
            <a:off x="4094115" y="2953938"/>
            <a:ext cx="3603537" cy="3458245"/>
          </a:xfrm>
          <a:prstGeom prst="rect">
            <a:avLst/>
          </a:prstGeom>
        </p:spPr>
      </p:pic>
      <p:sp>
        <p:nvSpPr>
          <p:cNvPr id="7" name="Title 20">
            <a:extLst>
              <a:ext uri="{FF2B5EF4-FFF2-40B4-BE49-F238E27FC236}">
                <a16:creationId xmlns:a16="http://schemas.microsoft.com/office/drawing/2014/main" id="{55918A33-236C-B34E-BB93-C74056EA882E}"/>
              </a:ext>
            </a:extLst>
          </p:cNvPr>
          <p:cNvSpPr txBox="1">
            <a:spLocks/>
          </p:cNvSpPr>
          <p:nvPr/>
        </p:nvSpPr>
        <p:spPr>
          <a:xfrm>
            <a:off x="2587901" y="2434694"/>
            <a:ext cx="1265261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15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?</a:t>
            </a:r>
            <a:endParaRPr lang="en-GB" sz="9600" dirty="0">
              <a:ln w="31750">
                <a:solidFill>
                  <a:schemeClr val="tx1"/>
                </a:solidFill>
              </a:ln>
              <a:solidFill>
                <a:schemeClr val="bg1"/>
              </a:solidFill>
              <a:latin typeface="Twinkl ExtraBold" pitchFamily="2" charset="77"/>
            </a:endParaRPr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id="{2E67FEB7-B659-7C4D-8E3D-164F39624323}"/>
              </a:ext>
            </a:extLst>
          </p:cNvPr>
          <p:cNvSpPr txBox="1">
            <a:spLocks/>
          </p:cNvSpPr>
          <p:nvPr/>
        </p:nvSpPr>
        <p:spPr>
          <a:xfrm>
            <a:off x="3663553" y="2787990"/>
            <a:ext cx="1265261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?</a:t>
            </a:r>
            <a:endParaRPr lang="en-GB" sz="13800" dirty="0">
              <a:ln w="31750">
                <a:solidFill>
                  <a:schemeClr val="tx1"/>
                </a:solidFill>
              </a:ln>
              <a:solidFill>
                <a:schemeClr val="bg1"/>
              </a:solidFill>
              <a:latin typeface="Twinkl ExtraBold" pitchFamily="2" charset="77"/>
            </a:endParaRPr>
          </a:p>
        </p:txBody>
      </p:sp>
      <p:sp>
        <p:nvSpPr>
          <p:cNvPr id="10" name="Title 20">
            <a:extLst>
              <a:ext uri="{FF2B5EF4-FFF2-40B4-BE49-F238E27FC236}">
                <a16:creationId xmlns:a16="http://schemas.microsoft.com/office/drawing/2014/main" id="{E7BA9D9A-195E-3746-A970-8AE17C6DC3CA}"/>
              </a:ext>
            </a:extLst>
          </p:cNvPr>
          <p:cNvSpPr txBox="1">
            <a:spLocks/>
          </p:cNvSpPr>
          <p:nvPr/>
        </p:nvSpPr>
        <p:spPr>
          <a:xfrm>
            <a:off x="4630622" y="2028981"/>
            <a:ext cx="1265261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8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?</a:t>
            </a:r>
            <a:endParaRPr lang="en-GB" sz="8000" dirty="0">
              <a:ln w="31750">
                <a:solidFill>
                  <a:schemeClr val="tx1"/>
                </a:solidFill>
              </a:ln>
              <a:solidFill>
                <a:schemeClr val="bg1"/>
              </a:solidFill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3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066184" y="640280"/>
            <a:ext cx="4863800" cy="1326345"/>
          </a:xfrm>
        </p:spPr>
        <p:txBody>
          <a:bodyPr/>
          <a:lstStyle/>
          <a:p>
            <a:r>
              <a:rPr lang="bg-BG" sz="3600" dirty="0"/>
              <a:t>Къде е баба</a:t>
            </a:r>
            <a:r>
              <a:rPr lang="en-GB" sz="3600" dirty="0"/>
              <a:t>?</a:t>
            </a:r>
            <a:endParaRPr lang="en-GB" sz="3600" dirty="0">
              <a:latin typeface="+mn-lt"/>
            </a:endParaRPr>
          </a:p>
        </p:txBody>
      </p:sp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382B2F91-5F5A-5243-99D9-D81AF0FFF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21" y="1828800"/>
            <a:ext cx="4980527" cy="46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room, bed&#10;&#10;Description automatically generated">
            <a:extLst>
              <a:ext uri="{FF2B5EF4-FFF2-40B4-BE49-F238E27FC236}">
                <a16:creationId xmlns:a16="http://schemas.microsoft.com/office/drawing/2014/main" id="{A109580E-01C7-E346-8514-1FFB41C5A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53" y="392566"/>
            <a:ext cx="8288215" cy="6012000"/>
          </a:xfrm>
          <a:prstGeom prst="roundRect">
            <a:avLst>
              <a:gd name="adj" fmla="val 3072"/>
            </a:avLst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57A549F1-8783-3546-AD9A-177E50226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433" y="1279210"/>
            <a:ext cx="642855" cy="77533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EF386B-0A1B-A549-9D2B-A3ACBAC77E9A}"/>
              </a:ext>
            </a:extLst>
          </p:cNvPr>
          <p:cNvSpPr/>
          <p:nvPr/>
        </p:nvSpPr>
        <p:spPr bwMode="auto">
          <a:xfrm>
            <a:off x="-69669" y="643296"/>
            <a:ext cx="5487376" cy="140539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53907" y="710618"/>
            <a:ext cx="4863800" cy="1326345"/>
          </a:xfrm>
        </p:spPr>
        <p:txBody>
          <a:bodyPr/>
          <a:lstStyle/>
          <a:p>
            <a:r>
              <a:rPr lang="bg-BG" sz="3600" dirty="0"/>
              <a:t>Бабо, в кухнята ли си</a:t>
            </a:r>
            <a:r>
              <a:rPr lang="en-GB" sz="3600" dirty="0"/>
              <a:t>? </a:t>
            </a:r>
            <a:endParaRPr lang="en-GB" sz="3600" dirty="0"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6215D0-349F-8E41-ADF9-B3ACF9F2501E}"/>
              </a:ext>
            </a:extLst>
          </p:cNvPr>
          <p:cNvSpPr/>
          <p:nvPr/>
        </p:nvSpPr>
        <p:spPr bwMode="auto">
          <a:xfrm>
            <a:off x="6822829" y="5158153"/>
            <a:ext cx="2402561" cy="105222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CDB8998D-C205-654D-BBB8-DC01F45F941F}"/>
              </a:ext>
            </a:extLst>
          </p:cNvPr>
          <p:cNvSpPr txBox="1">
            <a:spLocks/>
          </p:cNvSpPr>
          <p:nvPr/>
        </p:nvSpPr>
        <p:spPr>
          <a:xfrm>
            <a:off x="6822829" y="5046818"/>
            <a:ext cx="2146968" cy="132634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bg-BG" sz="3600" dirty="0"/>
              <a:t>Не</a:t>
            </a:r>
            <a:r>
              <a:rPr lang="en-GB" sz="3600" dirty="0"/>
              <a:t>!</a:t>
            </a:r>
            <a:endParaRPr lang="en-GB" sz="3600" dirty="0">
              <a:latin typeface="+mn-lt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408F08F-9680-8741-B8E5-EC300EB36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23"/>
          <a:stretch/>
        </p:blipFill>
        <p:spPr>
          <a:xfrm flipH="1">
            <a:off x="7331120" y="1020971"/>
            <a:ext cx="1390848" cy="2368062"/>
          </a:xfrm>
          <a:prstGeom prst="rect">
            <a:avLst/>
          </a:prstGeom>
        </p:spPr>
      </p:pic>
      <p:pic>
        <p:nvPicPr>
          <p:cNvPr id="13" name="Picture 12" descr="A close up of a coral&#10;&#10;Description automatically generated">
            <a:extLst>
              <a:ext uri="{FF2B5EF4-FFF2-40B4-BE49-F238E27FC236}">
                <a16:creationId xmlns:a16="http://schemas.microsoft.com/office/drawing/2014/main" id="{FFE4DBFD-CF00-F147-885D-D4D72812D0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38" y="3892062"/>
            <a:ext cx="4823879" cy="1154756"/>
          </a:xfrm>
          <a:prstGeom prst="rect">
            <a:avLst/>
          </a:prstGeom>
        </p:spPr>
      </p:pic>
      <p:pic>
        <p:nvPicPr>
          <p:cNvPr id="10" name="Picture 9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61E724F8-A8FE-5E49-8052-45BE5A655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071" y="2365781"/>
            <a:ext cx="1568147" cy="372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8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72" y="441445"/>
            <a:ext cx="8282696" cy="6012000"/>
          </a:xfrm>
          <a:prstGeom prst="roundRect">
            <a:avLst>
              <a:gd name="adj" fmla="val 2434"/>
            </a:avLst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57A549F1-8783-3546-AD9A-177E50226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4158">
            <a:off x="5129664" y="1000812"/>
            <a:ext cx="805355" cy="97132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EF386B-0A1B-A549-9D2B-A3ACBAC77E9A}"/>
              </a:ext>
            </a:extLst>
          </p:cNvPr>
          <p:cNvSpPr/>
          <p:nvPr/>
        </p:nvSpPr>
        <p:spPr bwMode="auto">
          <a:xfrm>
            <a:off x="-78377" y="643296"/>
            <a:ext cx="5496084" cy="140539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53907" y="710618"/>
            <a:ext cx="4863800" cy="1326345"/>
          </a:xfrm>
        </p:spPr>
        <p:txBody>
          <a:bodyPr/>
          <a:lstStyle/>
          <a:p>
            <a:r>
              <a:rPr lang="bg-BG" sz="3600" dirty="0"/>
              <a:t>Бабо, в спалнята ли си</a:t>
            </a:r>
            <a:r>
              <a:rPr lang="en-GB" sz="3600" dirty="0"/>
              <a:t>? </a:t>
            </a:r>
            <a:endParaRPr lang="en-GB" sz="3600" dirty="0"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6215D0-349F-8E41-ADF9-B3ACF9F2501E}"/>
              </a:ext>
            </a:extLst>
          </p:cNvPr>
          <p:cNvSpPr/>
          <p:nvPr/>
        </p:nvSpPr>
        <p:spPr bwMode="auto">
          <a:xfrm>
            <a:off x="6822829" y="5158153"/>
            <a:ext cx="2416788" cy="105222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CDB8998D-C205-654D-BBB8-DC01F45F941F}"/>
              </a:ext>
            </a:extLst>
          </p:cNvPr>
          <p:cNvSpPr txBox="1">
            <a:spLocks/>
          </p:cNvSpPr>
          <p:nvPr/>
        </p:nvSpPr>
        <p:spPr>
          <a:xfrm>
            <a:off x="6822829" y="5046818"/>
            <a:ext cx="2146968" cy="132634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bg-BG" sz="3600" dirty="0"/>
              <a:t>Не</a:t>
            </a:r>
            <a:r>
              <a:rPr lang="en-GB" sz="3600" dirty="0"/>
              <a:t>!</a:t>
            </a:r>
            <a:endParaRPr lang="en-GB" sz="36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75" y="3116495"/>
            <a:ext cx="1265636" cy="66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50004"/>
          <a:stretch/>
        </p:blipFill>
        <p:spPr>
          <a:xfrm>
            <a:off x="5015029" y="2250537"/>
            <a:ext cx="1880721" cy="979224"/>
          </a:xfrm>
          <a:prstGeom prst="rect">
            <a:avLst/>
          </a:prstGeom>
        </p:spPr>
      </p:pic>
      <p:pic>
        <p:nvPicPr>
          <p:cNvPr id="16" name="Picture 15" descr="A picture containing mug&#10;&#10;Description automatically generated">
            <a:extLst>
              <a:ext uri="{FF2B5EF4-FFF2-40B4-BE49-F238E27FC236}">
                <a16:creationId xmlns:a16="http://schemas.microsoft.com/office/drawing/2014/main" id="{FF24F207-7238-0040-85FF-5BDF9733FE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8" y="1626024"/>
            <a:ext cx="1747856" cy="45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8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01" y="441445"/>
            <a:ext cx="8283968" cy="6011999"/>
          </a:xfrm>
          <a:prstGeom prst="roundRect">
            <a:avLst>
              <a:gd name="adj" fmla="val 2434"/>
            </a:avLst>
          </a:prstGeom>
          <a:ln w="28575">
            <a:solidFill>
              <a:schemeClr val="bg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EF386B-0A1B-A549-9D2B-A3ACBAC77E9A}"/>
              </a:ext>
            </a:extLst>
          </p:cNvPr>
          <p:cNvSpPr/>
          <p:nvPr/>
        </p:nvSpPr>
        <p:spPr bwMode="auto">
          <a:xfrm>
            <a:off x="-95795" y="643296"/>
            <a:ext cx="5513501" cy="140539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53907" y="710618"/>
            <a:ext cx="4863800" cy="1326345"/>
          </a:xfrm>
        </p:spPr>
        <p:txBody>
          <a:bodyPr/>
          <a:lstStyle/>
          <a:p>
            <a:r>
              <a:rPr lang="bg-BG" sz="3600" dirty="0"/>
              <a:t>Бабо, във всекидневната ли си</a:t>
            </a:r>
            <a:r>
              <a:rPr lang="en-GB" sz="3600" dirty="0"/>
              <a:t>? </a:t>
            </a:r>
            <a:endParaRPr lang="en-GB" sz="3600" dirty="0"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6215D0-349F-8E41-ADF9-B3ACF9F2501E}"/>
              </a:ext>
            </a:extLst>
          </p:cNvPr>
          <p:cNvSpPr/>
          <p:nvPr/>
        </p:nvSpPr>
        <p:spPr bwMode="auto">
          <a:xfrm>
            <a:off x="6822829" y="5158153"/>
            <a:ext cx="2432936" cy="105222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CDB8998D-C205-654D-BBB8-DC01F45F941F}"/>
              </a:ext>
            </a:extLst>
          </p:cNvPr>
          <p:cNvSpPr txBox="1">
            <a:spLocks/>
          </p:cNvSpPr>
          <p:nvPr/>
        </p:nvSpPr>
        <p:spPr>
          <a:xfrm>
            <a:off x="6822829" y="5046818"/>
            <a:ext cx="2146968" cy="132634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bg-BG" sz="3600" dirty="0"/>
              <a:t>Не</a:t>
            </a:r>
            <a:r>
              <a:rPr lang="en-GB" sz="3600" dirty="0"/>
              <a:t>!</a:t>
            </a:r>
            <a:endParaRPr lang="en-GB" sz="3600" dirty="0">
              <a:latin typeface="+mn-lt"/>
            </a:endParaRPr>
          </a:p>
        </p:txBody>
      </p:sp>
      <p:pic>
        <p:nvPicPr>
          <p:cNvPr id="12" name="Picture 11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D1E6FF4F-8F1D-694D-86BC-B3FAECF2F5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76" y="1336342"/>
            <a:ext cx="1419673" cy="44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8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01" y="441445"/>
            <a:ext cx="8283968" cy="6011999"/>
          </a:xfrm>
          <a:prstGeom prst="roundRect">
            <a:avLst>
              <a:gd name="adj" fmla="val 2434"/>
            </a:avLst>
          </a:prstGeom>
          <a:ln w="28575">
            <a:solidFill>
              <a:schemeClr val="bg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EF386B-0A1B-A549-9D2B-A3ACBAC77E9A}"/>
              </a:ext>
            </a:extLst>
          </p:cNvPr>
          <p:cNvSpPr/>
          <p:nvPr/>
        </p:nvSpPr>
        <p:spPr bwMode="auto">
          <a:xfrm>
            <a:off x="-87087" y="643296"/>
            <a:ext cx="5504793" cy="140539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53907" y="710618"/>
            <a:ext cx="4863800" cy="1326345"/>
          </a:xfrm>
        </p:spPr>
        <p:txBody>
          <a:bodyPr/>
          <a:lstStyle/>
          <a:p>
            <a:r>
              <a:rPr lang="bg-BG" sz="3600" dirty="0"/>
              <a:t>Бабо, в градината ли си</a:t>
            </a:r>
            <a:r>
              <a:rPr lang="en-GB" sz="3600" dirty="0"/>
              <a:t>? </a:t>
            </a:r>
            <a:endParaRPr lang="en-GB" sz="3600" dirty="0"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6215D0-349F-8E41-ADF9-B3ACF9F2501E}"/>
              </a:ext>
            </a:extLst>
          </p:cNvPr>
          <p:cNvSpPr/>
          <p:nvPr/>
        </p:nvSpPr>
        <p:spPr bwMode="auto">
          <a:xfrm>
            <a:off x="6822829" y="5158153"/>
            <a:ext cx="2424228" cy="105222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CDB8998D-C205-654D-BBB8-DC01F45F941F}"/>
              </a:ext>
            </a:extLst>
          </p:cNvPr>
          <p:cNvSpPr txBox="1">
            <a:spLocks/>
          </p:cNvSpPr>
          <p:nvPr/>
        </p:nvSpPr>
        <p:spPr>
          <a:xfrm>
            <a:off x="6822829" y="5046818"/>
            <a:ext cx="2146968" cy="132634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bg-BG" sz="3600" dirty="0"/>
              <a:t>Не</a:t>
            </a:r>
            <a:r>
              <a:rPr lang="en-GB" sz="3600" dirty="0"/>
              <a:t>!</a:t>
            </a:r>
            <a:endParaRPr lang="en-GB" sz="3600" dirty="0">
              <a:latin typeface="+mn-lt"/>
            </a:endParaRPr>
          </a:p>
        </p:txBody>
      </p:sp>
      <p:pic>
        <p:nvPicPr>
          <p:cNvPr id="9" name="Picture 8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8B494E4B-BCB6-9E48-A8D3-EE7FDA525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439" y="2825087"/>
            <a:ext cx="1284657" cy="33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676434" y="640280"/>
            <a:ext cx="5643299" cy="1326345"/>
          </a:xfrm>
        </p:spPr>
        <p:txBody>
          <a:bodyPr/>
          <a:lstStyle/>
          <a:p>
            <a:r>
              <a:rPr lang="bg-BG" sz="3600" dirty="0"/>
              <a:t>Какво е това</a:t>
            </a:r>
            <a:r>
              <a:rPr lang="en-GB" sz="3600" dirty="0"/>
              <a:t>? </a:t>
            </a:r>
            <a:r>
              <a:rPr lang="bg-BG" sz="3600" dirty="0"/>
              <a:t>А, това е бележка.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66763">
            <a:off x="1599283" y="-304142"/>
            <a:ext cx="5701832" cy="95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A83FA-284E-4B0B-93C3-9D6AA1E1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" y="0"/>
            <a:ext cx="916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7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169144" y="514445"/>
            <a:ext cx="5643299" cy="1326345"/>
          </a:xfrm>
        </p:spPr>
        <p:txBody>
          <a:bodyPr/>
          <a:lstStyle/>
          <a:p>
            <a:r>
              <a:rPr lang="bg-BG" sz="3600" dirty="0"/>
              <a:t>Какво</a:t>
            </a:r>
            <a:r>
              <a:rPr lang="en-GB" sz="3600" dirty="0"/>
              <a:t> </a:t>
            </a:r>
            <a:r>
              <a:rPr lang="bg-BG" sz="3600" dirty="0"/>
              <a:t>има вътре</a:t>
            </a:r>
            <a:r>
              <a:rPr lang="en-GB" sz="3600" dirty="0"/>
              <a:t>?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84" y="-207447"/>
            <a:ext cx="5705416" cy="6584993"/>
          </a:xfrm>
          <a:prstGeom prst="rect">
            <a:avLst/>
          </a:prstGeom>
        </p:spPr>
      </p:pic>
      <p:pic>
        <p:nvPicPr>
          <p:cNvPr id="7" name="Picture 6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8B494E4B-BCB6-9E48-A8D3-EE7FDA525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29" y="2494298"/>
            <a:ext cx="1328377" cy="3500502"/>
          </a:xfrm>
          <a:prstGeom prst="rect">
            <a:avLst/>
          </a:prstGeom>
        </p:spPr>
      </p:pic>
      <p:pic>
        <p:nvPicPr>
          <p:cNvPr id="8" name="Picture 7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8FE90CF6-57D2-D347-B53F-6655C82C1A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066" y="2223535"/>
            <a:ext cx="1589036" cy="37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057" y="427838"/>
            <a:ext cx="8316628" cy="6071413"/>
          </a:xfrm>
          <a:prstGeom prst="rect">
            <a:avLst/>
          </a:prstGeom>
        </p:spPr>
      </p:pic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24177" y="2832168"/>
            <a:ext cx="8496981" cy="994306"/>
          </a:xfrm>
        </p:spPr>
        <p:txBody>
          <a:bodyPr/>
          <a:lstStyle/>
          <a:p>
            <a:r>
              <a:rPr lang="bg-BG" sz="8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Това е</a:t>
            </a:r>
            <a:r>
              <a:rPr lang="en-GB" sz="8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 </a:t>
            </a:r>
            <a:r>
              <a:rPr lang="bg-BG" sz="8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баба</a:t>
            </a:r>
            <a:r>
              <a:rPr lang="en-GB" sz="8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! </a:t>
            </a:r>
            <a:endParaRPr lang="en-GB" sz="8000" dirty="0">
              <a:ln w="31750">
                <a:solidFill>
                  <a:schemeClr val="tx1"/>
                </a:solidFill>
              </a:ln>
              <a:solidFill>
                <a:schemeClr val="bg1"/>
              </a:solidFill>
              <a:latin typeface="Twinkl ExtraBold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3836">
            <a:off x="3668006" y="681957"/>
            <a:ext cx="2072682" cy="8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0" y="588077"/>
            <a:ext cx="8220075" cy="994306"/>
          </a:xfrm>
        </p:spPr>
        <p:txBody>
          <a:bodyPr/>
          <a:lstStyle/>
          <a:p>
            <a:r>
              <a:rPr lang="bg-BG" dirty="0"/>
              <a:t>Коледен речник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880260" y="1852987"/>
            <a:ext cx="1747914" cy="1820141"/>
            <a:chOff x="860147" y="1888838"/>
            <a:chExt cx="1747914" cy="1820141"/>
          </a:xfrm>
        </p:grpSpPr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794F2B-C7BC-D14A-BBAC-3240DC197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147" y="1888838"/>
              <a:ext cx="1747914" cy="1820141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1017785" y="3166355"/>
              <a:ext cx="1379116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dirty="0"/>
                <a:t>Коледа</a:t>
              </a:r>
              <a:endParaRPr lang="en-GB" sz="1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96180" y="1023566"/>
            <a:ext cx="2295324" cy="2685413"/>
            <a:chOff x="5996180" y="1023566"/>
            <a:chExt cx="2295324" cy="2685413"/>
          </a:xfrm>
        </p:grpSpPr>
        <p:grpSp>
          <p:nvGrpSpPr>
            <p:cNvPr id="22" name="Group 21"/>
            <p:cNvGrpSpPr/>
            <p:nvPr/>
          </p:nvGrpSpPr>
          <p:grpSpPr>
            <a:xfrm>
              <a:off x="5996180" y="1023566"/>
              <a:ext cx="2295324" cy="2685413"/>
              <a:chOff x="5996180" y="1023566"/>
              <a:chExt cx="2295324" cy="2685413"/>
            </a:xfrm>
          </p:grpSpPr>
          <p:pic>
            <p:nvPicPr>
              <p:cNvPr id="4" name="Picture 3" descr="A picture containing window&#10;&#10;Description automatically generated">
                <a:extLst>
                  <a:ext uri="{FF2B5EF4-FFF2-40B4-BE49-F238E27FC236}">
                    <a16:creationId xmlns:a16="http://schemas.microsoft.com/office/drawing/2014/main" id="{B2C1FF24-F419-374B-B54E-7D695E829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160"/>
              <a:stretch/>
            </p:blipFill>
            <p:spPr>
              <a:xfrm rot="20909080" flipH="1">
                <a:off x="5996180" y="2065611"/>
                <a:ext cx="1049511" cy="1224854"/>
              </a:xfrm>
              <a:prstGeom prst="rect">
                <a:avLst/>
              </a:prstGeom>
            </p:spPr>
          </p:pic>
          <p:pic>
            <p:nvPicPr>
              <p:cNvPr id="5" name="Picture 4" descr="A picture containing food, shirt&#10;&#10;Description automatically generated">
                <a:extLst>
                  <a:ext uri="{FF2B5EF4-FFF2-40B4-BE49-F238E27FC236}">
                    <a16:creationId xmlns:a16="http://schemas.microsoft.com/office/drawing/2014/main" id="{AC47220F-797C-0C47-A7EF-FBA0FB53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82525" y="1023566"/>
                <a:ext cx="2008979" cy="2685413"/>
              </a:xfrm>
              <a:prstGeom prst="rect">
                <a:avLst/>
              </a:prstGeom>
            </p:spPr>
          </p:pic>
        </p:grp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6061009" y="3092233"/>
              <a:ext cx="2214100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bg-BG" dirty="0"/>
                <a:t>украса на елхата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22266" y="1642917"/>
            <a:ext cx="1786624" cy="2070242"/>
            <a:chOff x="3422266" y="1642917"/>
            <a:chExt cx="1786624" cy="2070242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B615853-0FAF-0F45-B0B3-06D035DA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2266" y="1642917"/>
              <a:ext cx="1786624" cy="2070242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3702248" y="3113177"/>
              <a:ext cx="1076845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dirty="0"/>
                <a:t>подарък</a:t>
              </a:r>
              <a:endParaRPr lang="en-GB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4111670"/>
            <a:ext cx="2751223" cy="1885581"/>
            <a:chOff x="0" y="4111670"/>
            <a:chExt cx="2751223" cy="1885581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55A8900E-C4B8-E94B-B16B-5557BF486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797" t="31172" r="27042" b="51377"/>
            <a:stretch/>
          </p:blipFill>
          <p:spPr>
            <a:xfrm>
              <a:off x="0" y="4111670"/>
              <a:ext cx="2751223" cy="1717215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860147" y="5604589"/>
              <a:ext cx="1788141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bg-BG" dirty="0"/>
                <a:t>подаряваме</a:t>
              </a:r>
              <a:endParaRPr lang="en-GB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50579" y="3327175"/>
            <a:ext cx="1379116" cy="2874076"/>
            <a:chOff x="4750579" y="3327175"/>
            <a:chExt cx="1379116" cy="2874076"/>
          </a:xfrm>
        </p:grpSpPr>
        <p:pic>
          <p:nvPicPr>
            <p:cNvPr id="8" name="Picture 7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0EA4C17D-114C-0A4B-88EB-35BB1CE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4593" y="3327175"/>
              <a:ext cx="971089" cy="2874076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4750579" y="5604589"/>
              <a:ext cx="1379116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dirty="0"/>
                <a:t>баба</a:t>
              </a:r>
              <a:endParaRPr lang="en-GB" sz="16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25521" y="4111670"/>
            <a:ext cx="1893322" cy="1885581"/>
            <a:chOff x="6425521" y="4111670"/>
            <a:chExt cx="1893322" cy="18855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19" t="-48784" r="1" b="-1"/>
            <a:stretch/>
          </p:blipFill>
          <p:spPr>
            <a:xfrm>
              <a:off x="6442704" y="4111670"/>
              <a:ext cx="1858956" cy="188558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6425521" y="5604589"/>
              <a:ext cx="1893322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bg-BG" dirty="0"/>
                <a:t>коледен</a:t>
              </a:r>
              <a:r>
                <a:rPr lang="en-GB" dirty="0"/>
                <a:t> </a:t>
              </a:r>
              <a:r>
                <a:rPr lang="bg-BG" dirty="0"/>
                <a:t>обяд</a:t>
              </a:r>
              <a:endParaRPr lang="en-GB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66058" y="3384303"/>
            <a:ext cx="2961008" cy="2612948"/>
            <a:chOff x="1966058" y="3384303"/>
            <a:chExt cx="2961008" cy="26129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4549">
              <a:off x="1966058" y="3384303"/>
              <a:ext cx="2961008" cy="2436450"/>
            </a:xfrm>
            <a:prstGeom prst="rect">
              <a:avLst/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1EF386B-0A1B-A549-9D2B-A3ACBAC77E9A}"/>
                </a:ext>
              </a:extLst>
            </p:cNvPr>
            <p:cNvSpPr/>
            <p:nvPr/>
          </p:nvSpPr>
          <p:spPr bwMode="auto">
            <a:xfrm>
              <a:off x="3212478" y="5604589"/>
              <a:ext cx="1076845" cy="392662"/>
            </a:xfrm>
            <a:prstGeom prst="roundRect">
              <a:avLst>
                <a:gd name="adj" fmla="val 2649"/>
              </a:avLst>
            </a:prstGeom>
            <a:solidFill>
              <a:srgbClr val="638938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dirty="0"/>
                <a:t>бележка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70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854313" y="402795"/>
            <a:ext cx="7366898" cy="1326345"/>
          </a:xfrm>
        </p:spPr>
        <p:txBody>
          <a:bodyPr/>
          <a:lstStyle/>
          <a:p>
            <a:r>
              <a:rPr lang="bg-BG" sz="3600" dirty="0"/>
              <a:t>Весела Коледа, бабо</a:t>
            </a:r>
            <a:r>
              <a:rPr lang="en-GB" sz="3600" dirty="0"/>
              <a:t>!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306" y="966799"/>
            <a:ext cx="6887361" cy="5028001"/>
          </a:xfrm>
          <a:prstGeom prst="rect">
            <a:avLst/>
          </a:prstGeom>
        </p:spPr>
      </p:pic>
      <p:pic>
        <p:nvPicPr>
          <p:cNvPr id="9" name="Picture 8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721E8388-18DB-F340-829C-7FABE5D756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54" y="2925623"/>
            <a:ext cx="1172939" cy="3090896"/>
          </a:xfrm>
          <a:prstGeom prst="rect">
            <a:avLst/>
          </a:prstGeom>
        </p:spPr>
      </p:pic>
      <p:pic>
        <p:nvPicPr>
          <p:cNvPr id="10" name="Picture 9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D1E6FF4F-8F1D-694D-86BC-B3FAECF2F5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353" y="1220007"/>
            <a:ext cx="1554078" cy="4892239"/>
          </a:xfrm>
          <a:prstGeom prst="rect">
            <a:avLst/>
          </a:prstGeom>
        </p:spPr>
      </p:pic>
      <p:pic>
        <p:nvPicPr>
          <p:cNvPr id="11" name="Picture 10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61E724F8-A8FE-5E49-8052-45BE5A655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508" y="2686544"/>
            <a:ext cx="1403097" cy="3329975"/>
          </a:xfrm>
          <a:prstGeom prst="rect">
            <a:avLst/>
          </a:prstGeom>
        </p:spPr>
      </p:pic>
      <p:pic>
        <p:nvPicPr>
          <p:cNvPr id="12" name="Picture 11" descr="A picture containing mug&#10;&#10;Description automatically generated">
            <a:extLst>
              <a:ext uri="{FF2B5EF4-FFF2-40B4-BE49-F238E27FC236}">
                <a16:creationId xmlns:a16="http://schemas.microsoft.com/office/drawing/2014/main" id="{FF24F207-7238-0040-85FF-5BDF9733FE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804" y="1744544"/>
            <a:ext cx="1632077" cy="4280684"/>
          </a:xfrm>
          <a:prstGeom prst="rect">
            <a:avLst/>
          </a:prstGeom>
        </p:spPr>
      </p:pic>
      <p:pic>
        <p:nvPicPr>
          <p:cNvPr id="13" name="Picture 1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EA4C17D-114C-0A4B-88EB-35BB1CE266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78" y="1958235"/>
            <a:ext cx="1371208" cy="40582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3836">
            <a:off x="2375236" y="1693211"/>
            <a:ext cx="1820845" cy="7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AC47220F-797C-0C47-A7EF-FBA0FB531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0" b="30399"/>
          <a:stretch/>
        </p:blipFill>
        <p:spPr>
          <a:xfrm>
            <a:off x="-23762" y="0"/>
            <a:ext cx="8701035" cy="68739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1EF386B-0A1B-A549-9D2B-A3ACBAC77E9A}"/>
              </a:ext>
            </a:extLst>
          </p:cNvPr>
          <p:cNvSpPr/>
          <p:nvPr/>
        </p:nvSpPr>
        <p:spPr bwMode="auto">
          <a:xfrm>
            <a:off x="-419361" y="2776780"/>
            <a:ext cx="9918600" cy="140539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96" y="2982322"/>
            <a:ext cx="9195888" cy="994306"/>
          </a:xfrm>
        </p:spPr>
        <p:txBody>
          <a:bodyPr/>
          <a:lstStyle/>
          <a:p>
            <a:r>
              <a:rPr lang="bg-BG" sz="4400" dirty="0"/>
              <a:t>А ти какво правиш на Коледа</a:t>
            </a:r>
            <a:r>
              <a:rPr lang="en-GB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923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2D55F5D-51D1-D64F-8F0A-FD0095B18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633" y="-148281"/>
            <a:ext cx="9662983" cy="717927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922585"/>
            <a:ext cx="8220075" cy="994306"/>
          </a:xfrm>
        </p:spPr>
        <p:txBody>
          <a:bodyPr/>
          <a:lstStyle/>
          <a:p>
            <a:r>
              <a:rPr lang="bg-BG" sz="3600" dirty="0"/>
              <a:t>Ние обичаме Коледа.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721E8388-18DB-F340-829C-7FABE5D756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19" y="3217370"/>
            <a:ext cx="966601" cy="2547160"/>
          </a:xfrm>
          <a:prstGeom prst="rect">
            <a:avLst/>
          </a:prstGeom>
        </p:spPr>
      </p:pic>
      <p:pic>
        <p:nvPicPr>
          <p:cNvPr id="9" name="Picture 8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D1E6FF4F-8F1D-694D-86BC-B3FAECF2F5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684" y="1732911"/>
            <a:ext cx="1280692" cy="4031620"/>
          </a:xfrm>
          <a:prstGeom prst="rect">
            <a:avLst/>
          </a:prstGeom>
        </p:spPr>
      </p:pic>
      <p:pic>
        <p:nvPicPr>
          <p:cNvPr id="11" name="Picture 10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61E724F8-A8FE-5E49-8052-45BE5A655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964" y="3020348"/>
            <a:ext cx="1156271" cy="2744182"/>
          </a:xfrm>
          <a:prstGeom prst="rect">
            <a:avLst/>
          </a:prstGeom>
        </p:spPr>
      </p:pic>
      <p:pic>
        <p:nvPicPr>
          <p:cNvPr id="13" name="Picture 12" descr="A picture containing mug&#10;&#10;Description automatically generated">
            <a:extLst>
              <a:ext uri="{FF2B5EF4-FFF2-40B4-BE49-F238E27FC236}">
                <a16:creationId xmlns:a16="http://schemas.microsoft.com/office/drawing/2014/main" id="{FF24F207-7238-0040-85FF-5BDF9733FE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908" y="2236883"/>
            <a:ext cx="1344970" cy="3527647"/>
          </a:xfrm>
          <a:prstGeom prst="rect">
            <a:avLst/>
          </a:prstGeom>
        </p:spPr>
      </p:pic>
      <p:pic>
        <p:nvPicPr>
          <p:cNvPr id="15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EA4C17D-114C-0A4B-88EB-35BB1CE266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798" y="2420159"/>
            <a:ext cx="1129992" cy="33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721E8388-18DB-F340-829C-7FABE5D75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526" y="1828421"/>
            <a:ext cx="1214781" cy="3201158"/>
          </a:xfrm>
          <a:prstGeom prst="rect">
            <a:avLst/>
          </a:prstGeom>
        </p:spPr>
      </p:pic>
      <p:pic>
        <p:nvPicPr>
          <p:cNvPr id="6" name="Picture 5" descr="A picture containing window&#10;&#10;Description automatically generated">
            <a:extLst>
              <a:ext uri="{FF2B5EF4-FFF2-40B4-BE49-F238E27FC236}">
                <a16:creationId xmlns:a16="http://schemas.microsoft.com/office/drawing/2014/main" id="{B2C1FF24-F419-374B-B54E-7D695E829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60"/>
          <a:stretch/>
        </p:blipFill>
        <p:spPr>
          <a:xfrm rot="20909080" flipH="1">
            <a:off x="3111007" y="2805786"/>
            <a:ext cx="2426812" cy="283226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47314" y="675449"/>
            <a:ext cx="4863800" cy="1326345"/>
          </a:xfrm>
        </p:spPr>
        <p:txBody>
          <a:bodyPr/>
          <a:lstStyle/>
          <a:p>
            <a:r>
              <a:rPr lang="bg-BG" sz="3600" dirty="0"/>
              <a:t>Обичаме да украсяваме елхата.</a:t>
            </a:r>
            <a:endParaRPr lang="en-GB" sz="3600" dirty="0">
              <a:latin typeface="+mn-lt"/>
            </a:endParaRPr>
          </a:p>
        </p:txBody>
      </p:sp>
      <p:pic>
        <p:nvPicPr>
          <p:cNvPr id="11" name="Picture 10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61E724F8-A8FE-5E49-8052-45BE5A655C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965" y="2592057"/>
            <a:ext cx="1373495" cy="3259720"/>
          </a:xfrm>
          <a:prstGeom prst="rect">
            <a:avLst/>
          </a:prstGeom>
        </p:spPr>
      </p:pic>
      <p:pic>
        <p:nvPicPr>
          <p:cNvPr id="3" name="Picture 2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AC47220F-797C-0C47-A7EF-FBA0FB5318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71" y="675449"/>
            <a:ext cx="4645415" cy="620955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EA2EEB3-0112-694C-B71F-C9FE9BE84D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138" y="5736670"/>
            <a:ext cx="725061" cy="86141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52296A1-7F99-7543-9FFD-A89B2F97EA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279" y="4567053"/>
            <a:ext cx="754552" cy="93599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FE224C7-0142-A44E-96C6-6305579E76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0" y="5721390"/>
            <a:ext cx="692401" cy="82260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0C06302-5DD3-A445-81D9-B63D481CFF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6597">
            <a:off x="667161" y="4992135"/>
            <a:ext cx="725061" cy="861411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69829E71-3DE6-D344-A1C1-003F64458B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6597">
            <a:off x="1091417" y="5288355"/>
            <a:ext cx="754552" cy="93599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5DBC5E0-8629-7744-9911-1E2943C5F5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6597">
            <a:off x="1764830" y="5062089"/>
            <a:ext cx="692401" cy="82260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257CAE1-36DA-6248-AAAD-AD2BF56BA5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97353">
            <a:off x="2405790" y="5769472"/>
            <a:ext cx="754552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6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814298"/>
            <a:ext cx="8220075" cy="994306"/>
          </a:xfrm>
        </p:spPr>
        <p:txBody>
          <a:bodyPr/>
          <a:lstStyle/>
          <a:p>
            <a:r>
              <a:rPr lang="bg-BG" sz="3600" dirty="0"/>
              <a:t>Обичаме също да подаряваме подаръци.</a:t>
            </a:r>
            <a:endParaRPr lang="en-GB" sz="3600" dirty="0">
              <a:latin typeface="+mn-lt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086C950-4434-9048-9EA9-2B63682071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451" y="2197282"/>
            <a:ext cx="5596924" cy="2463435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5A8900E-C4B8-E94B-B16B-5557BF486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97" t="31172" r="27042" b="51377"/>
          <a:stretch/>
        </p:blipFill>
        <p:spPr>
          <a:xfrm flipH="1">
            <a:off x="3730459" y="2914906"/>
            <a:ext cx="5413541" cy="3361039"/>
          </a:xfrm>
          <a:prstGeom prst="rect">
            <a:avLst/>
          </a:prstGeom>
        </p:spPr>
      </p:pic>
      <p:pic>
        <p:nvPicPr>
          <p:cNvPr id="3" name="Picture 2" descr="A picture containing window&#10;&#10;Description automatically generated">
            <a:extLst>
              <a:ext uri="{FF2B5EF4-FFF2-40B4-BE49-F238E27FC236}">
                <a16:creationId xmlns:a16="http://schemas.microsoft.com/office/drawing/2014/main" id="{1C7B27D3-E699-6243-8D33-947896B9B7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07" y="2533282"/>
            <a:ext cx="3141573" cy="41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3" y="814298"/>
            <a:ext cx="6455483" cy="994306"/>
          </a:xfrm>
        </p:spPr>
        <p:txBody>
          <a:bodyPr/>
          <a:lstStyle/>
          <a:p>
            <a:r>
              <a:rPr lang="bg-BG" sz="3600" dirty="0"/>
              <a:t>На Коледа ходим на гости на баба</a:t>
            </a:r>
            <a:r>
              <a:rPr lang="en-GB" sz="3600" dirty="0"/>
              <a:t>.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FDE1B29-14C6-674B-B521-54642D8FD3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38367" y="249707"/>
            <a:ext cx="4443669" cy="6367335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856462D0-B0F5-924D-8F6F-BE047D9F6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4" y="2525949"/>
            <a:ext cx="870229" cy="1049571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DF49246C-46EC-1C45-A6B4-17075665E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67165">
            <a:off x="279167" y="3577070"/>
            <a:ext cx="825623" cy="995772"/>
          </a:xfrm>
          <a:prstGeom prst="rect">
            <a:avLst/>
          </a:prstGeom>
        </p:spPr>
      </p:pic>
      <p:pic>
        <p:nvPicPr>
          <p:cNvPr id="9" name="Picture 8" descr="A close up of a coral&#10;&#10;Description automatically generated">
            <a:extLst>
              <a:ext uri="{FF2B5EF4-FFF2-40B4-BE49-F238E27FC236}">
                <a16:creationId xmlns:a16="http://schemas.microsoft.com/office/drawing/2014/main" id="{C38A3B12-36E5-F642-9997-8BDCE0A818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972" y="2594088"/>
            <a:ext cx="4033049" cy="1618735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6B997C3-DF90-094C-8532-62E0DF7A55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743" y="4027588"/>
            <a:ext cx="1020962" cy="1367781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4AE0481B-A007-AC4D-BAA0-2A33EA576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737" y="4027587"/>
            <a:ext cx="1020962" cy="136778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3794F2B-C7BC-D14A-BBAC-3240DC1977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024" y="4244745"/>
            <a:ext cx="896422" cy="933464"/>
          </a:xfrm>
          <a:prstGeom prst="rect">
            <a:avLst/>
          </a:prstGeom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008764F-2A9E-654B-829C-4DB4A3333E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73" y="4427735"/>
            <a:ext cx="739720" cy="2189307"/>
          </a:xfrm>
          <a:prstGeom prst="rect">
            <a:avLst/>
          </a:prstGeom>
        </p:spPr>
      </p:pic>
      <p:pic>
        <p:nvPicPr>
          <p:cNvPr id="22" name="Picture 21" descr="A close up of a car&#10;&#10;Description automatically generated">
            <a:extLst>
              <a:ext uri="{FF2B5EF4-FFF2-40B4-BE49-F238E27FC236}">
                <a16:creationId xmlns:a16="http://schemas.microsoft.com/office/drawing/2014/main" id="{ECEAF76F-20C5-1F4B-BAAF-43DDAF54AE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87"/>
          <a:stretch/>
        </p:blipFill>
        <p:spPr>
          <a:xfrm flipH="1">
            <a:off x="714" y="4597692"/>
            <a:ext cx="2786028" cy="2137088"/>
          </a:xfrm>
          <a:prstGeom prst="rect">
            <a:avLst/>
          </a:prstGeom>
        </p:spPr>
      </p:pic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956265AE-3410-7A4E-B431-4FE6A48B16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0036">
            <a:off x="7055961" y="5844060"/>
            <a:ext cx="825623" cy="995772"/>
          </a:xfrm>
          <a:prstGeom prst="rect">
            <a:avLst/>
          </a:prstGeom>
        </p:spPr>
      </p:pic>
      <p:pic>
        <p:nvPicPr>
          <p:cNvPr id="24" name="Picture 23" descr="A close up of a flower&#10;&#10;Description automatically generated">
            <a:extLst>
              <a:ext uri="{FF2B5EF4-FFF2-40B4-BE49-F238E27FC236}">
                <a16:creationId xmlns:a16="http://schemas.microsoft.com/office/drawing/2014/main" id="{34143E58-1439-9549-8239-FC48320286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61238">
            <a:off x="5119612" y="5866035"/>
            <a:ext cx="825623" cy="9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33850FF-4950-1441-9FF2-6D94A4E38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314" y="2059335"/>
            <a:ext cx="1311913" cy="388279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23509" y="868727"/>
            <a:ext cx="8496981" cy="994306"/>
          </a:xfrm>
        </p:spPr>
        <p:txBody>
          <a:bodyPr/>
          <a:lstStyle/>
          <a:p>
            <a:r>
              <a:rPr lang="bg-BG" sz="3500"/>
              <a:t>Там </a:t>
            </a:r>
            <a:r>
              <a:rPr lang="bg-BG" sz="3500" dirty="0"/>
              <a:t>ядем вкусен коледен обяд</a:t>
            </a:r>
            <a:r>
              <a:rPr lang="en-GB" sz="3500" dirty="0"/>
              <a:t>.</a:t>
            </a:r>
            <a:endParaRPr lang="en-GB" sz="3500" dirty="0">
              <a:latin typeface="+mn-lt"/>
            </a:endParaRPr>
          </a:p>
        </p:txBody>
      </p:sp>
      <p:pic>
        <p:nvPicPr>
          <p:cNvPr id="4" name="Picture 3" descr="A picture containing toy, doll, window, room&#10;&#10;Description automatically generated">
            <a:extLst>
              <a:ext uri="{FF2B5EF4-FFF2-40B4-BE49-F238E27FC236}">
                <a16:creationId xmlns:a16="http://schemas.microsoft.com/office/drawing/2014/main" id="{CAE24532-4B60-094B-B730-08F36D74B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769" y="1971889"/>
            <a:ext cx="5932460" cy="49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47314" y="675449"/>
            <a:ext cx="4863800" cy="1326345"/>
          </a:xfrm>
        </p:spPr>
        <p:txBody>
          <a:bodyPr/>
          <a:lstStyle/>
          <a:p>
            <a:r>
              <a:rPr lang="bg-BG" sz="3600" dirty="0"/>
              <a:t>Тази година имаме много голям подарък</a:t>
            </a:r>
            <a:r>
              <a:rPr lang="en-GB" sz="3600" dirty="0"/>
              <a:t>. </a:t>
            </a:r>
            <a:endParaRPr lang="en-GB" sz="3600" dirty="0">
              <a:latin typeface="+mn-lt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615853-0FAF-0F45-B0B3-06D035DA8D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8" y="1002617"/>
            <a:ext cx="4490113" cy="5202897"/>
          </a:xfrm>
          <a:prstGeom prst="rect">
            <a:avLst/>
          </a:prstGeom>
        </p:spPr>
      </p:pic>
      <p:pic>
        <p:nvPicPr>
          <p:cNvPr id="17" name="Picture 16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8B494E4B-BCB6-9E48-A8D3-EE7FDA525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698" y="2677716"/>
            <a:ext cx="1328377" cy="3500502"/>
          </a:xfrm>
          <a:prstGeom prst="rect">
            <a:avLst/>
          </a:prstGeom>
        </p:spPr>
      </p:pic>
      <p:pic>
        <p:nvPicPr>
          <p:cNvPr id="18" name="Picture 17" descr="A picture containing looking, pink, table, sitting&#10;&#10;Description automatically generated">
            <a:extLst>
              <a:ext uri="{FF2B5EF4-FFF2-40B4-BE49-F238E27FC236}">
                <a16:creationId xmlns:a16="http://schemas.microsoft.com/office/drawing/2014/main" id="{8FE90CF6-57D2-D347-B53F-6655C82C1A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535" y="2406953"/>
            <a:ext cx="1589036" cy="37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E26B3D-7446-834E-8E7E-AF69B374B1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40" y="780108"/>
            <a:ext cx="4572000" cy="529778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23509" y="3154757"/>
            <a:ext cx="8496981" cy="994306"/>
          </a:xfrm>
        </p:spPr>
        <p:txBody>
          <a:bodyPr/>
          <a:lstStyle/>
          <a:p>
            <a:r>
              <a:rPr lang="bg-BG" sz="72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Какво ли има вътре</a:t>
            </a:r>
            <a:r>
              <a:rPr lang="en-GB" sz="72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74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</TotalTime>
  <Words>143</Words>
  <Application>Microsoft Office PowerPoint</Application>
  <PresentationFormat>On-screen Show (4:3)</PresentationFormat>
  <Paragraphs>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Twinkl ExtraBold</vt:lpstr>
      <vt:lpstr>Arial</vt:lpstr>
      <vt:lpstr>Twinkl</vt:lpstr>
      <vt:lpstr>Calibri</vt:lpstr>
      <vt:lpstr>Office Theme</vt:lpstr>
      <vt:lpstr>PowerPoint Presentation</vt:lpstr>
      <vt:lpstr>Коледен речник</vt:lpstr>
      <vt:lpstr>Ние обичаме Коледа.</vt:lpstr>
      <vt:lpstr>Обичаме да украсяваме елхата.</vt:lpstr>
      <vt:lpstr>Обичаме също да подаряваме подаръци.</vt:lpstr>
      <vt:lpstr>На Коледа ходим на гости на баба.</vt:lpstr>
      <vt:lpstr>Там ядем вкусен коледен обяд.</vt:lpstr>
      <vt:lpstr>Тази година имаме много голям подарък. </vt:lpstr>
      <vt:lpstr>Какво ли има вътре?</vt:lpstr>
      <vt:lpstr>Не знаем. Хайде да попитаме баба.</vt:lpstr>
      <vt:lpstr>Къде е баба?</vt:lpstr>
      <vt:lpstr>Бабо, в кухнята ли си? </vt:lpstr>
      <vt:lpstr>Бабо, в спалнята ли си? </vt:lpstr>
      <vt:lpstr>Бабо, във всекидневната ли си? </vt:lpstr>
      <vt:lpstr>Бабо, в градината ли си? </vt:lpstr>
      <vt:lpstr>Какво е това? А, това е бележка.</vt:lpstr>
      <vt:lpstr>PowerPoint Presentation</vt:lpstr>
      <vt:lpstr>Какво има вътре?</vt:lpstr>
      <vt:lpstr>Това е баба! </vt:lpstr>
      <vt:lpstr>Весела Коледа, бабо!</vt:lpstr>
      <vt:lpstr>А ти какво правиш на Коледа?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Fox 2017 (N0724907)</dc:creator>
  <cp:lastModifiedBy>Janet Heath</cp:lastModifiedBy>
  <cp:revision>54</cp:revision>
  <dcterms:created xsi:type="dcterms:W3CDTF">2020-10-13T13:31:21Z</dcterms:created>
  <dcterms:modified xsi:type="dcterms:W3CDTF">2020-12-20T10:41:12Z</dcterms:modified>
</cp:coreProperties>
</file>