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4" r:id="rId3"/>
    <p:sldId id="275" r:id="rId4"/>
    <p:sldId id="282" r:id="rId5"/>
    <p:sldId id="281" r:id="rId6"/>
    <p:sldId id="260" r:id="rId7"/>
    <p:sldId id="277" r:id="rId8"/>
    <p:sldId id="276" r:id="rId9"/>
    <p:sldId id="280" r:id="rId10"/>
    <p:sldId id="266" r:id="rId11"/>
    <p:sldId id="278" r:id="rId12"/>
    <p:sldId id="258" r:id="rId13"/>
    <p:sldId id="279" r:id="rId14"/>
    <p:sldId id="270" r:id="rId15"/>
    <p:sldId id="264" r:id="rId16"/>
    <p:sldId id="268" r:id="rId17"/>
    <p:sldId id="262" r:id="rId18"/>
    <p:sldId id="271" r:id="rId19"/>
    <p:sldId id="265" r:id="rId20"/>
    <p:sldId id="257" r:id="rId21"/>
    <p:sldId id="273" r:id="rId22"/>
    <p:sldId id="272" r:id="rId23"/>
    <p:sldId id="283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65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40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0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4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8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3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2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3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9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5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5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4A4CE7-46BF-4C13-B544-AABF53E3CAD4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2648DF-8899-4F92-91E1-3E5F6818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0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20F9-9E43-471F-B2AA-730C83B25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dirty="0"/>
              <a:t>Какво научихме в първи клас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0F4D4-77BF-4E9A-AED2-CA4B0B174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dirty="0">
                <a:solidFill>
                  <a:schemeClr val="tx1"/>
                </a:solidFill>
              </a:rPr>
              <a:t>Преговор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0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6D46B-6B01-42FE-B1C1-02B19E9C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147762"/>
            <a:ext cx="108870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839A4-40F2-46F6-9949-551E914F9ABC}"/>
              </a:ext>
            </a:extLst>
          </p:cNvPr>
          <p:cNvSpPr txBox="1"/>
          <p:nvPr/>
        </p:nvSpPr>
        <p:spPr>
          <a:xfrm>
            <a:off x="4252404" y="506027"/>
            <a:ext cx="349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Особени букви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91C05-6D20-4A70-AE92-F003B0F31787}"/>
              </a:ext>
            </a:extLst>
          </p:cNvPr>
          <p:cNvSpPr txBox="1"/>
          <p:nvPr/>
        </p:nvSpPr>
        <p:spPr>
          <a:xfrm>
            <a:off x="896645" y="1296141"/>
            <a:ext cx="249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щ</a:t>
            </a:r>
            <a:r>
              <a:rPr lang="bg-BG" dirty="0"/>
              <a:t>  - 1 буква, 2 звука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0AD09-D29F-427C-A1C7-AAD442A8BA98}"/>
              </a:ext>
            </a:extLst>
          </p:cNvPr>
          <p:cNvSpPr txBox="1"/>
          <p:nvPr/>
        </p:nvSpPr>
        <p:spPr>
          <a:xfrm>
            <a:off x="3963879" y="1296141"/>
            <a:ext cx="3994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ю</a:t>
            </a:r>
            <a:r>
              <a:rPr lang="bg-BG" dirty="0"/>
              <a:t>  и </a:t>
            </a:r>
            <a:r>
              <a:rPr lang="bg-BG" b="1" dirty="0"/>
              <a:t>я</a:t>
            </a:r>
            <a:r>
              <a:rPr lang="bg-BG" dirty="0"/>
              <a:t> – 1 буква, 1 </a:t>
            </a:r>
            <a:r>
              <a:rPr lang="en-GB" dirty="0"/>
              <a:t>(</a:t>
            </a:r>
            <a:r>
              <a:rPr lang="bg-BG" dirty="0"/>
              <a:t>след съгласен звук</a:t>
            </a:r>
            <a:r>
              <a:rPr lang="en-GB" dirty="0"/>
              <a:t>)</a:t>
            </a:r>
            <a:r>
              <a:rPr lang="bg-BG" dirty="0"/>
              <a:t> или 2 звука </a:t>
            </a:r>
            <a:r>
              <a:rPr lang="en-GB" dirty="0"/>
              <a:t>(</a:t>
            </a:r>
            <a:r>
              <a:rPr lang="bg-BG" dirty="0"/>
              <a:t>в началото на думата или след гласен звук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C9417-BCAC-47FA-87BE-DAC69E243F84}"/>
              </a:ext>
            </a:extLst>
          </p:cNvPr>
          <p:cNvSpPr txBox="1"/>
          <p:nvPr/>
        </p:nvSpPr>
        <p:spPr>
          <a:xfrm>
            <a:off x="8531441" y="1225118"/>
            <a:ext cx="324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ь</a:t>
            </a:r>
            <a:r>
              <a:rPr lang="bg-BG" dirty="0"/>
              <a:t> – няма звук, винаги след съгласен звук и пред о, няма главна буква ь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C809F-0222-4628-8AEB-B986B006D85D}"/>
              </a:ext>
            </a:extLst>
          </p:cNvPr>
          <p:cNvSpPr txBox="1"/>
          <p:nvPr/>
        </p:nvSpPr>
        <p:spPr>
          <a:xfrm>
            <a:off x="3391268" y="2947386"/>
            <a:ext cx="493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Някои звукове отбелязваме с две букви – </a:t>
            </a:r>
            <a:r>
              <a:rPr lang="bg-BG" b="1" dirty="0"/>
              <a:t>дж</a:t>
            </a:r>
            <a:r>
              <a:rPr lang="bg-BG" dirty="0"/>
              <a:t> и </a:t>
            </a:r>
            <a:r>
              <a:rPr lang="bg-BG" b="1" dirty="0"/>
              <a:t>дз</a:t>
            </a:r>
            <a:r>
              <a:rPr lang="bg-BG" dirty="0"/>
              <a:t>, като в </a:t>
            </a:r>
            <a:r>
              <a:rPr lang="bg-BG" i="1" dirty="0"/>
              <a:t>джудже</a:t>
            </a:r>
            <a:r>
              <a:rPr lang="bg-BG" dirty="0"/>
              <a:t> или </a:t>
            </a:r>
            <a:r>
              <a:rPr lang="bg-BG" i="1" dirty="0"/>
              <a:t>дзънкам</a:t>
            </a:r>
            <a:r>
              <a:rPr lang="bg-BG" dirty="0"/>
              <a:t>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ABC0A-82FA-47F9-9A55-84B69F12F793}"/>
              </a:ext>
            </a:extLst>
          </p:cNvPr>
          <p:cNvSpPr txBox="1"/>
          <p:nvPr/>
        </p:nvSpPr>
        <p:spPr>
          <a:xfrm>
            <a:off x="985421" y="3746377"/>
            <a:ext cx="4545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Йо</a:t>
            </a:r>
            <a:r>
              <a:rPr lang="bg-BG" dirty="0"/>
              <a:t> пишем в началото на думата или след буква за гласен звук, </a:t>
            </a:r>
            <a:r>
              <a:rPr lang="bg-BG" b="1" dirty="0"/>
              <a:t>ьо</a:t>
            </a:r>
            <a:r>
              <a:rPr lang="bg-BG" dirty="0"/>
              <a:t> пишем след буква за съгласен звук.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D15B8-E534-4A4C-B821-DE4A69300679}"/>
              </a:ext>
            </a:extLst>
          </p:cNvPr>
          <p:cNvSpPr txBox="1"/>
          <p:nvPr/>
        </p:nvSpPr>
        <p:spPr>
          <a:xfrm>
            <a:off x="6764784" y="3778383"/>
            <a:ext cx="474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Й</a:t>
            </a:r>
            <a:r>
              <a:rPr lang="bg-BG" dirty="0"/>
              <a:t> пишем в думи за един предмет, а </a:t>
            </a:r>
            <a:r>
              <a:rPr lang="bg-BG" b="1" dirty="0"/>
              <a:t>и</a:t>
            </a:r>
            <a:r>
              <a:rPr lang="bg-BG" dirty="0"/>
              <a:t> - за много: </a:t>
            </a:r>
            <a:r>
              <a:rPr lang="bg-BG" i="1" dirty="0"/>
              <a:t>един заво</a:t>
            </a:r>
            <a:r>
              <a:rPr lang="bg-BG" b="1" i="1" dirty="0"/>
              <a:t>й</a:t>
            </a:r>
            <a:r>
              <a:rPr lang="bg-BG" dirty="0"/>
              <a:t>, </a:t>
            </a:r>
            <a:r>
              <a:rPr lang="bg-BG" i="1" dirty="0"/>
              <a:t>много заво</a:t>
            </a:r>
            <a:r>
              <a:rPr lang="bg-BG" b="1" i="1" dirty="0"/>
              <a:t>и</a:t>
            </a:r>
            <a:r>
              <a:rPr lang="bg-BG" dirty="0"/>
              <a:t>.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C6E72D-CBC9-4F50-BC5B-823C742DB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73156"/>
              </p:ext>
            </p:extLst>
          </p:nvPr>
        </p:nvGraphicFramePr>
        <p:xfrm>
          <a:off x="2143956" y="493294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590881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27454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йо или ьо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й или и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Вал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 градината пее славе ...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4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... рдан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 София трамва ... те са много.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7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ма ... неза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Колко много троле ...!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6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7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10A84-F97B-45E6-9C11-43BBA6D1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085883"/>
            <a:ext cx="8591550" cy="373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0C80D9-09E1-448C-A733-67A11A90505F}"/>
              </a:ext>
            </a:extLst>
          </p:cNvPr>
          <p:cNvSpPr txBox="1"/>
          <p:nvPr/>
        </p:nvSpPr>
        <p:spPr>
          <a:xfrm>
            <a:off x="2452814" y="853651"/>
            <a:ext cx="688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Избери ьо или йо.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56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83E8D-101C-4341-8EBE-6C6ACDD1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7" y="1573007"/>
            <a:ext cx="7277100" cy="3495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569F56-7BEC-4A99-8300-07682098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217" y="615744"/>
            <a:ext cx="3467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509A5-D0A6-4E69-AC51-E87FFFE4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385887"/>
            <a:ext cx="88296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5271E-EA60-4051-854A-EAA73465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481137"/>
            <a:ext cx="106299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47D61-5CCD-4FE5-939B-BEEF2185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4276725"/>
            <a:ext cx="8553450" cy="2047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0F944-6C99-4D22-B399-70CDC3456AE0}"/>
              </a:ext>
            </a:extLst>
          </p:cNvPr>
          <p:cNvSpPr txBox="1"/>
          <p:nvPr/>
        </p:nvSpPr>
        <p:spPr>
          <a:xfrm>
            <a:off x="3451123" y="533400"/>
            <a:ext cx="578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Свържи думите в изречения както е показано.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10152-96D5-4C93-A6CA-374AADAA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91" y="1229185"/>
            <a:ext cx="80772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0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99393-7EA6-43DA-BCE6-CCB96D6C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94" y="1514168"/>
            <a:ext cx="8664522" cy="40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59524-F434-47AF-A1C6-61C7CF0F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604962"/>
            <a:ext cx="88677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7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705FB-3E13-452C-AEDF-9FDC3080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00" y="1693606"/>
            <a:ext cx="9372219" cy="3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970E3B-ED0E-4FAC-BA23-8A0CA28BF152}"/>
              </a:ext>
            </a:extLst>
          </p:cNvPr>
          <p:cNvSpPr/>
          <p:nvPr/>
        </p:nvSpPr>
        <p:spPr>
          <a:xfrm>
            <a:off x="2943688" y="736846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звук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ADEA57-38D9-443B-84CF-CC713AD36388}"/>
              </a:ext>
            </a:extLst>
          </p:cNvPr>
          <p:cNvSpPr/>
          <p:nvPr/>
        </p:nvSpPr>
        <p:spPr>
          <a:xfrm>
            <a:off x="7514951" y="754601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буква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DED31-2883-4A8E-9B24-458503445DCE}"/>
              </a:ext>
            </a:extLst>
          </p:cNvPr>
          <p:cNvSpPr/>
          <p:nvPr/>
        </p:nvSpPr>
        <p:spPr>
          <a:xfrm>
            <a:off x="4962615" y="2006354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дума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FCAC2-2647-47DB-B7E6-A20C59FF1E91}"/>
              </a:ext>
            </a:extLst>
          </p:cNvPr>
          <p:cNvSpPr/>
          <p:nvPr/>
        </p:nvSpPr>
        <p:spPr>
          <a:xfrm>
            <a:off x="1482572" y="1979720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дума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10B93-488A-414A-96A0-AAA7EFC6FCD0}"/>
              </a:ext>
            </a:extLst>
          </p:cNvPr>
          <p:cNvSpPr/>
          <p:nvPr/>
        </p:nvSpPr>
        <p:spPr>
          <a:xfrm>
            <a:off x="8566952" y="1979719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дума</a:t>
            </a:r>
            <a:endParaRPr lang="en-GB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F8F3F-D118-444A-87F9-22D3A253CCB9}"/>
              </a:ext>
            </a:extLst>
          </p:cNvPr>
          <p:cNvSpPr/>
          <p:nvPr/>
        </p:nvSpPr>
        <p:spPr>
          <a:xfrm>
            <a:off x="4962616" y="3429000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изречение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C141A-E51B-44C2-ADB0-A7EBA5F619AB}"/>
              </a:ext>
            </a:extLst>
          </p:cNvPr>
          <p:cNvSpPr/>
          <p:nvPr/>
        </p:nvSpPr>
        <p:spPr>
          <a:xfrm>
            <a:off x="1482572" y="3384610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изречение</a:t>
            </a:r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1C2A2-304B-4B91-85C5-1636006CB368}"/>
              </a:ext>
            </a:extLst>
          </p:cNvPr>
          <p:cNvSpPr/>
          <p:nvPr/>
        </p:nvSpPr>
        <p:spPr>
          <a:xfrm>
            <a:off x="8566952" y="3429000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изречение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0FA67-4457-4E6E-AA91-A92EC3DE6628}"/>
              </a:ext>
            </a:extLst>
          </p:cNvPr>
          <p:cNvSpPr/>
          <p:nvPr/>
        </p:nvSpPr>
        <p:spPr>
          <a:xfrm>
            <a:off x="5007004" y="4918230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текст</a:t>
            </a:r>
            <a:endParaRPr lang="en-GB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7669B5-7A03-4D05-9FD3-0E2B3ABCE49A}"/>
              </a:ext>
            </a:extLst>
          </p:cNvPr>
          <p:cNvCxnSpPr>
            <a:endCxn id="4" idx="0"/>
          </p:cNvCxnSpPr>
          <p:nvPr/>
        </p:nvCxnSpPr>
        <p:spPr>
          <a:xfrm>
            <a:off x="4314548" y="1295031"/>
            <a:ext cx="1544712" cy="711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894C96-B5F5-421E-8B70-6431A8CE01FE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859260" y="1376038"/>
            <a:ext cx="1686754" cy="63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B1F3E3-46B0-4987-A491-6FACC9A2EDF0}"/>
              </a:ext>
            </a:extLst>
          </p:cNvPr>
          <p:cNvCxnSpPr>
            <a:endCxn id="7" idx="0"/>
          </p:cNvCxnSpPr>
          <p:nvPr/>
        </p:nvCxnSpPr>
        <p:spPr>
          <a:xfrm>
            <a:off x="2818661" y="2601156"/>
            <a:ext cx="3040600" cy="827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364BEB-E5D2-4C73-98B7-742CCC3B3635}"/>
              </a:ext>
            </a:extLst>
          </p:cNvPr>
          <p:cNvCxnSpPr>
            <a:endCxn id="7" idx="0"/>
          </p:cNvCxnSpPr>
          <p:nvPr/>
        </p:nvCxnSpPr>
        <p:spPr>
          <a:xfrm flipH="1">
            <a:off x="5859261" y="2578962"/>
            <a:ext cx="3056880" cy="850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BFFADB-2A6C-4F5B-8874-76BCD719D2A3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859260" y="2627791"/>
            <a:ext cx="1" cy="80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9FEED2-B28E-40CC-83CF-B851FD31AEEA}"/>
              </a:ext>
            </a:extLst>
          </p:cNvPr>
          <p:cNvCxnSpPr>
            <a:endCxn id="10" idx="0"/>
          </p:cNvCxnSpPr>
          <p:nvPr/>
        </p:nvCxnSpPr>
        <p:spPr>
          <a:xfrm>
            <a:off x="2902998" y="4001608"/>
            <a:ext cx="3000651" cy="91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3B6B49-EC22-465C-9EA3-87779186D2BE}"/>
              </a:ext>
            </a:extLst>
          </p:cNvPr>
          <p:cNvCxnSpPr>
            <a:endCxn id="10" idx="0"/>
          </p:cNvCxnSpPr>
          <p:nvPr/>
        </p:nvCxnSpPr>
        <p:spPr>
          <a:xfrm flipH="1">
            <a:off x="5903649" y="4050437"/>
            <a:ext cx="3012492" cy="86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76EB41-31DC-4AFD-9B79-200194BB3EBE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5859261" y="4050437"/>
            <a:ext cx="44388" cy="86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8E0DBAE-D52B-480B-8A93-818F02DE7CF0}"/>
              </a:ext>
            </a:extLst>
          </p:cNvPr>
          <p:cNvSpPr/>
          <p:nvPr/>
        </p:nvSpPr>
        <p:spPr>
          <a:xfrm>
            <a:off x="585927" y="754601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звук</a:t>
            </a:r>
            <a:endParaRPr lang="en-GB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7C44CE-C0A9-43D7-9C90-4803BE5B58E9}"/>
              </a:ext>
            </a:extLst>
          </p:cNvPr>
          <p:cNvSpPr/>
          <p:nvPr/>
        </p:nvSpPr>
        <p:spPr>
          <a:xfrm>
            <a:off x="9891205" y="745724"/>
            <a:ext cx="1793289" cy="6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буква</a:t>
            </a:r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3C41D4-CEDB-4FC2-B42F-A3FC17B72954}"/>
              </a:ext>
            </a:extLst>
          </p:cNvPr>
          <p:cNvSpPr txBox="1"/>
          <p:nvPr/>
        </p:nvSpPr>
        <p:spPr>
          <a:xfrm>
            <a:off x="2504243" y="925699"/>
            <a:ext cx="26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+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0B1016-0EDC-45CC-8EF3-A7AB29EC9525}"/>
              </a:ext>
            </a:extLst>
          </p:cNvPr>
          <p:cNvSpPr txBox="1"/>
          <p:nvPr/>
        </p:nvSpPr>
        <p:spPr>
          <a:xfrm>
            <a:off x="9463596" y="923278"/>
            <a:ext cx="301841" cy="37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+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C94AFB-D0D8-4D25-948E-E0E420A2371B}"/>
              </a:ext>
            </a:extLst>
          </p:cNvPr>
          <p:cNvSpPr txBox="1"/>
          <p:nvPr/>
        </p:nvSpPr>
        <p:spPr>
          <a:xfrm>
            <a:off x="3959438" y="2132406"/>
            <a:ext cx="59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+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668C47-F155-4BD1-8946-A49F7E8FF167}"/>
              </a:ext>
            </a:extLst>
          </p:cNvPr>
          <p:cNvSpPr txBox="1"/>
          <p:nvPr/>
        </p:nvSpPr>
        <p:spPr>
          <a:xfrm>
            <a:off x="7523827" y="2132406"/>
            <a:ext cx="51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+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4711EB-BB56-447A-AFC6-579EC08D4A9A}"/>
              </a:ext>
            </a:extLst>
          </p:cNvPr>
          <p:cNvSpPr txBox="1"/>
          <p:nvPr/>
        </p:nvSpPr>
        <p:spPr>
          <a:xfrm>
            <a:off x="4019735" y="3555052"/>
            <a:ext cx="5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+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C986BB-FEDD-405B-90D5-B2435FECC23C}"/>
              </a:ext>
            </a:extLst>
          </p:cNvPr>
          <p:cNvSpPr txBox="1"/>
          <p:nvPr/>
        </p:nvSpPr>
        <p:spPr>
          <a:xfrm>
            <a:off x="7514951" y="3506224"/>
            <a:ext cx="51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+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A3D679-4C13-47E5-A203-FD3F01B81167}"/>
              </a:ext>
            </a:extLst>
          </p:cNvPr>
          <p:cNvSpPr txBox="1"/>
          <p:nvPr/>
        </p:nvSpPr>
        <p:spPr>
          <a:xfrm>
            <a:off x="3648722" y="5912528"/>
            <a:ext cx="475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Строеж на езика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88133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46590-F508-47C9-AAF2-DF65D508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722667"/>
            <a:ext cx="11163300" cy="4610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9256A-AC82-4E90-9909-C2D2ECCF5FE3}"/>
              </a:ext>
            </a:extLst>
          </p:cNvPr>
          <p:cNvSpPr txBox="1"/>
          <p:nvPr/>
        </p:nvSpPr>
        <p:spPr>
          <a:xfrm>
            <a:off x="3510116" y="491613"/>
            <a:ext cx="495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Какво има написано на тази страница?</a:t>
            </a:r>
          </a:p>
          <a:p>
            <a:r>
              <a:rPr lang="bg-BG" dirty="0"/>
              <a:t>Кое е заглавието му?</a:t>
            </a:r>
          </a:p>
          <a:p>
            <a:r>
              <a:rPr lang="bg-BG" dirty="0"/>
              <a:t>Кой е авторът?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0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C48E1-075E-438E-9A95-4091ACC5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0"/>
            <a:ext cx="51809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20A91-6827-4DD5-AD38-7C7510A6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17" y="0"/>
            <a:ext cx="534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9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8E0CE-6273-4FEE-BB71-525E895E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75" y="0"/>
            <a:ext cx="1071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EE624-E8AD-48DB-A2C4-D528A773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003038"/>
            <a:ext cx="8905875" cy="5686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3D7CD-77D5-4E7D-981D-CFEC98C3EFF5}"/>
              </a:ext>
            </a:extLst>
          </p:cNvPr>
          <p:cNvSpPr txBox="1"/>
          <p:nvPr/>
        </p:nvSpPr>
        <p:spPr>
          <a:xfrm>
            <a:off x="1643062" y="319596"/>
            <a:ext cx="884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Кои са повече – летните или зимните дрехи? Оцвети в жълто толкова квадратчета колкото са летните дрехи, а в синьо – колкото са зимните.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32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3C7FE-2607-46FD-A345-E8E08574658D}"/>
              </a:ext>
            </a:extLst>
          </p:cNvPr>
          <p:cNvSpPr txBox="1"/>
          <p:nvPr/>
        </p:nvSpPr>
        <p:spPr>
          <a:xfrm>
            <a:off x="4245992" y="550416"/>
            <a:ext cx="356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Гласни звукове</a:t>
            </a:r>
            <a:r>
              <a:rPr lang="bg-BG" dirty="0"/>
              <a:t>: а, ъ, о, у ,е, и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D6785E-E54F-45A9-B8B1-5275D699D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96073"/>
              </p:ext>
            </p:extLst>
          </p:nvPr>
        </p:nvGraphicFramePr>
        <p:xfrm>
          <a:off x="1953088" y="1212335"/>
          <a:ext cx="81546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966">
                  <a:extLst>
                    <a:ext uri="{9D8B030D-6E8A-4147-A177-3AD203B41FA5}">
                      <a16:colId xmlns:a16="http://schemas.microsoft.com/office/drawing/2014/main" val="18006361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960174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36369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а или ъ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 или у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е или и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94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 ... ми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ст ... ден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 ... те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58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 ... тека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... чи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л ... сица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9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ч ... совник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др ... гар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пч ... ла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1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г ... бар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л ... вец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ед ... ница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6574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D985ED-134C-4090-8B62-2D76A48BFC8F}"/>
              </a:ext>
            </a:extLst>
          </p:cNvPr>
          <p:cNvSpPr txBox="1"/>
          <p:nvPr/>
        </p:nvSpPr>
        <p:spPr>
          <a:xfrm>
            <a:off x="3701988" y="3497802"/>
            <a:ext cx="420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Съгласни звукове</a:t>
            </a:r>
            <a:r>
              <a:rPr lang="bg-B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сонорни – л, м, р, н, 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/>
              <a:t>звучни</a:t>
            </a:r>
            <a:r>
              <a:rPr lang="bg-BG" dirty="0"/>
              <a:t> – б, в, г, д, ж, з, дж, дз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/>
              <a:t>беззвучни</a:t>
            </a:r>
            <a:r>
              <a:rPr lang="bg-BG" dirty="0"/>
              <a:t> – п, ф, к, т, ш, с, ч, 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х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FE7CB6-44CC-440E-8BF9-BB8F975DF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28230"/>
              </p:ext>
            </p:extLst>
          </p:nvPr>
        </p:nvGraphicFramePr>
        <p:xfrm>
          <a:off x="1953088" y="5089405"/>
          <a:ext cx="81280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9549108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0961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198314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681411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35166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72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 или 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в или ф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г или к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 или 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ж или ш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з или с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0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кора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лъ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вла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ме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строе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кла ...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7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гълъ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карто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носоро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самоле...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пла 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ори ...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6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74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623F9-C56D-402E-B840-CF022BBB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30" y="976159"/>
            <a:ext cx="10248900" cy="2762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E5F0F-B3E5-49B0-B4B8-BB4E3A80F9E5}"/>
              </a:ext>
            </a:extLst>
          </p:cNvPr>
          <p:cNvSpPr txBox="1"/>
          <p:nvPr/>
        </p:nvSpPr>
        <p:spPr>
          <a:xfrm>
            <a:off x="1720645" y="501445"/>
            <a:ext cx="8701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/>
              <a:t>Свържи думите със съответния модел. Оцвети моделите.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26759-59FB-46D4-A2ED-8C1DADA6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4232311"/>
            <a:ext cx="114871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E2197-5FDA-47E4-8511-844693EC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67" y="1119187"/>
            <a:ext cx="108775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82327-9EA0-4DCD-B9A1-7FE81DCA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7" y="1496961"/>
            <a:ext cx="10779965" cy="38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7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488C5-1C0B-42D1-9CB3-DFA05C4D8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90" y="0"/>
            <a:ext cx="5436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B6E7B-2BDE-4CC1-9184-AAAB7D17896C}"/>
              </a:ext>
            </a:extLst>
          </p:cNvPr>
          <p:cNvSpPr txBox="1"/>
          <p:nvPr/>
        </p:nvSpPr>
        <p:spPr>
          <a:xfrm>
            <a:off x="5566299" y="585926"/>
            <a:ext cx="327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Букви</a:t>
            </a:r>
            <a:endParaRPr lang="en-GB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2BEB9-9524-467A-B815-04434C6E9605}"/>
              </a:ext>
            </a:extLst>
          </p:cNvPr>
          <p:cNvSpPr txBox="1"/>
          <p:nvPr/>
        </p:nvSpPr>
        <p:spPr>
          <a:xfrm>
            <a:off x="1296140" y="1438183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Главни</a:t>
            </a:r>
            <a:r>
              <a:rPr lang="bg-BG" dirty="0"/>
              <a:t> и </a:t>
            </a:r>
            <a:r>
              <a:rPr lang="bg-BG" b="1" dirty="0"/>
              <a:t>малки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0EBC5-909F-4E2D-BFD7-A5F48DE7612B}"/>
              </a:ext>
            </a:extLst>
          </p:cNvPr>
          <p:cNvSpPr txBox="1"/>
          <p:nvPr/>
        </p:nvSpPr>
        <p:spPr>
          <a:xfrm>
            <a:off x="8256233" y="1438183"/>
            <a:ext cx="29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Печатни</a:t>
            </a:r>
            <a:r>
              <a:rPr lang="bg-BG" dirty="0"/>
              <a:t> и </a:t>
            </a:r>
            <a:r>
              <a:rPr lang="bg-BG" b="1" dirty="0"/>
              <a:t>ръкописни</a:t>
            </a:r>
            <a:endParaRPr lang="en-GB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885FAD-597D-42C4-ADFE-771E8424AFF4}"/>
              </a:ext>
            </a:extLst>
          </p:cNvPr>
          <p:cNvCxnSpPr>
            <a:endCxn id="3" idx="0"/>
          </p:cNvCxnSpPr>
          <p:nvPr/>
        </p:nvCxnSpPr>
        <p:spPr>
          <a:xfrm flipH="1">
            <a:off x="2423604" y="955258"/>
            <a:ext cx="3053918" cy="48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E6663A-97EE-4A61-AA72-6BAAC429B3B6}"/>
              </a:ext>
            </a:extLst>
          </p:cNvPr>
          <p:cNvCxnSpPr/>
          <p:nvPr/>
        </p:nvCxnSpPr>
        <p:spPr>
          <a:xfrm>
            <a:off x="6338656" y="955258"/>
            <a:ext cx="3133818" cy="48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61E9FA-3103-4B2F-A96E-A51038ADA036}"/>
              </a:ext>
            </a:extLst>
          </p:cNvPr>
          <p:cNvSpPr txBox="1"/>
          <p:nvPr/>
        </p:nvSpPr>
        <p:spPr>
          <a:xfrm>
            <a:off x="1171851" y="1935332"/>
            <a:ext cx="498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 главни букви пишем имената и началото на заглавията и изреченията.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E8EAC-F832-4A39-B00B-92EA0D7D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157" y="2096708"/>
            <a:ext cx="3288819" cy="211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947F0B-14AC-429F-96C9-7465E73D2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921" y="4576440"/>
            <a:ext cx="4725106" cy="202143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8975AC2-4A52-4D73-B0D2-9EDBCBB81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11707"/>
              </p:ext>
            </p:extLst>
          </p:nvPr>
        </p:nvGraphicFramePr>
        <p:xfrm>
          <a:off x="1171851" y="3562980"/>
          <a:ext cx="498925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078">
                  <a:extLst>
                    <a:ext uri="{9D8B030D-6E8A-4147-A177-3AD203B41FA5}">
                      <a16:colId xmlns:a16="http://schemas.microsoft.com/office/drawing/2014/main" val="4177512271"/>
                    </a:ext>
                  </a:extLst>
                </a:gridCol>
                <a:gridCol w="967174">
                  <a:extLst>
                    <a:ext uri="{9D8B030D-6E8A-4147-A177-3AD203B41FA5}">
                      <a16:colId xmlns:a16="http://schemas.microsoft.com/office/drawing/2014/main" val="2350346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Правилно ли са написани имената?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Да/не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21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Моят приятел се казва марин.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4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Обичам да ритам с илия.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41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Нора и Рая са приятелки.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2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80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99CF5-193B-4A0B-8C75-1D3E5044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78" y="2415049"/>
            <a:ext cx="10715625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E79A3-2731-4D39-9527-AB4C2FA3FB5B}"/>
              </a:ext>
            </a:extLst>
          </p:cNvPr>
          <p:cNvSpPr txBox="1"/>
          <p:nvPr/>
        </p:nvSpPr>
        <p:spPr>
          <a:xfrm>
            <a:off x="3480619" y="766916"/>
            <a:ext cx="575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Оцвети буквите </a:t>
            </a:r>
            <a:r>
              <a:rPr lang="bg-BG" b="1" dirty="0"/>
              <a:t>с</a:t>
            </a:r>
            <a:r>
              <a:rPr lang="bg-BG" dirty="0"/>
              <a:t> и </a:t>
            </a:r>
            <a:r>
              <a:rPr lang="bg-BG" b="1" dirty="0"/>
              <a:t>з</a:t>
            </a:r>
            <a:r>
              <a:rPr lang="bg-BG" dirty="0"/>
              <a:t> както е показано долу.</a:t>
            </a:r>
          </a:p>
          <a:p>
            <a:r>
              <a:rPr lang="bg-BG" dirty="0"/>
              <a:t>Направи звуков модел на думата отговор.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48526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443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Slice</vt:lpstr>
      <vt:lpstr>Какво научихме в първи клас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48</cp:revision>
  <cp:lastPrinted>2021-06-01T15:16:00Z</cp:lastPrinted>
  <dcterms:created xsi:type="dcterms:W3CDTF">2021-05-21T14:51:50Z</dcterms:created>
  <dcterms:modified xsi:type="dcterms:W3CDTF">2021-06-03T11:28:51Z</dcterms:modified>
</cp:coreProperties>
</file>