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89A45-0484-48C8-A2E8-04F172744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A0B98-A080-4E00-A1D0-5FDA6F32C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B5ABB-1A2F-468A-A452-DB06A09D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052C-3791-4A07-9592-88E400E5FDAE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78926-11BF-481D-9DEC-A590F3AF0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68146-6610-42FF-8757-C1B47432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FD8E-31F1-43CD-8045-000C5A102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05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1DB75-95EA-4D08-AAB1-789E4CD07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19EAC-7698-4EEE-B3EE-6050F9265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CF014-B10F-4A65-9A32-BF7DA54A3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052C-3791-4A07-9592-88E400E5FDAE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2A8F2-CE06-4E19-8523-8C9C03699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2D79C-3614-4352-97EA-D2674D35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FD8E-31F1-43CD-8045-000C5A102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94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E9C1B3-8CAE-4EB7-83A6-96E40EC7C1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88B466-FB63-4A97-B54A-084D418C7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C04AF-BA8E-43C4-AC71-74EC3483D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052C-3791-4A07-9592-88E400E5FDAE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B5D8F-BD00-47B0-A6A8-69BD28C4B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77784-D46D-45BD-A9B5-971C0503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FD8E-31F1-43CD-8045-000C5A102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99A1C-19D4-477C-AA4A-0EC0EDEBE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35D07-C138-4C44-9E2A-39F0FEFE2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C6FE7-A455-4B62-B7E0-C137C0EE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052C-3791-4A07-9592-88E400E5FDAE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E1E16-7286-4086-AD25-AACE337D2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F883A-8432-45BC-A2F1-73D312476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FD8E-31F1-43CD-8045-000C5A102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92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C7638-3AFF-4DF7-BCFF-2571EE9BE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F0852-1E96-499B-B6C9-193482B88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9C845-E1A6-4AF4-8E3A-3AD327084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052C-3791-4A07-9592-88E400E5FDAE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67F4B-CE98-43DD-B8BA-B0C960673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26400-4B0E-4375-943C-91B07B825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FD8E-31F1-43CD-8045-000C5A102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4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A1C5C-6311-4665-8EE6-63C0832D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2A17B-66B4-4E2D-8E83-FE7FF5F18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CF822-1DEE-4D65-88F2-85479537B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D590A-C6A5-4457-B7E0-5EF0275FF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052C-3791-4A07-9592-88E400E5FDAE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CF2AC-D4DB-40C3-8F85-C9EE3B1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B33A7-2A25-4714-803A-B3AA327B1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FD8E-31F1-43CD-8045-000C5A102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8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287C-E7A7-4AE9-8421-08CEB6E8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3DD55-D9C5-4C04-8F78-D56DFB975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A2CC4-5C2D-4A5A-999E-CBB572419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976EED-894C-4426-85A0-47873CC22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5AA97A-4B49-4E99-93C4-F2A5CB7146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870670-DBD7-40F4-83F7-B3A145CA5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052C-3791-4A07-9592-88E400E5FDAE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5AD04A-6064-46FC-8877-42F04958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B549F7-47A7-427C-8A17-2299A2995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FD8E-31F1-43CD-8045-000C5A102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97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7DCAE-0DA4-4E46-957C-BB10A676E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1805D-C84A-44DB-99D5-16199AC5E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052C-3791-4A07-9592-88E400E5FDAE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46ABB4-8ECF-4485-AB84-3D4BD01C6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EF3E6-489A-4C44-8CF6-BFE965403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FD8E-31F1-43CD-8045-000C5A102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39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CD9C17-5191-4BC8-B548-BDE0555FF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052C-3791-4A07-9592-88E400E5FDAE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672C2-CBC6-40E8-AA37-68916B55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11E42-6883-4B4F-8923-4D24D53F3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FD8E-31F1-43CD-8045-000C5A102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11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CD3A6-1BEC-4DCD-AE60-785F9DFB2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A92A0-2AA1-48CA-B2DA-CA0947756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C0EE7-DDA5-44B4-85BE-48EAB5187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28B20-F751-4078-8EA8-BBA80B3CE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052C-3791-4A07-9592-88E400E5FDAE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4F53B-4DF8-4AE6-A1D0-FD7B918F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72BD4-A2CB-4379-B15A-933C0057B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FD8E-31F1-43CD-8045-000C5A102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6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1E038-B269-4F78-92B9-E19908AD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CF015F-B41E-46E9-BA95-B67B327AC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842D8-8B66-44C8-9782-662DD6321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440DA-C41B-4C2C-A81D-2AC37C66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052C-3791-4A07-9592-88E400E5FDAE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D5121-A980-4464-9735-C940FBC6B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8E46A-1C45-42C9-BCEB-A005AFB88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FD8E-31F1-43CD-8045-000C5A102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99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7E3AA4-AEE8-4FF8-9887-E8286292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02F7B-E54B-4304-9AC9-1175AC9A1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8F3C6-71CE-4135-B632-1DAE15A8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B052C-3791-4A07-9592-88E400E5FDAE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F49A7-3317-4817-8B97-52893F792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EDAC2-FABF-44C2-ADDC-480F1991F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3FD8E-31F1-43CD-8045-000C5A102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30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E8B2C6-270F-4936-8AC0-06C9ECD7F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373" y="542480"/>
            <a:ext cx="2548282" cy="23875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48E784-CC35-4EF6-8C90-38A664067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476" y="517747"/>
            <a:ext cx="2626306" cy="23733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C370CB-6DFB-4573-B213-89E61B70E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604" y="503460"/>
            <a:ext cx="2642278" cy="238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F4748D-418D-4F3C-A3C3-38721469AF66}"/>
              </a:ext>
            </a:extLst>
          </p:cNvPr>
          <p:cNvSpPr txBox="1"/>
          <p:nvPr/>
        </p:nvSpPr>
        <p:spPr>
          <a:xfrm>
            <a:off x="1409902" y="3805470"/>
            <a:ext cx="2548281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2000" dirty="0">
                <a:solidFill>
                  <a:schemeClr val="bg1"/>
                </a:solidFill>
              </a:rPr>
              <a:t>1 буква, 2 звука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FC1F24-0DF8-42FA-80E2-C3CDF17E71FE}"/>
              </a:ext>
            </a:extLst>
          </p:cNvPr>
          <p:cNvSpPr txBox="1"/>
          <p:nvPr/>
        </p:nvSpPr>
        <p:spPr>
          <a:xfrm>
            <a:off x="1397373" y="5191024"/>
            <a:ext cx="264089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4000" dirty="0"/>
              <a:t>Ш + Т</a:t>
            </a:r>
            <a:endParaRPr lang="en-GB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26B0C7-3F2D-4318-A548-B81137D48EFA}"/>
              </a:ext>
            </a:extLst>
          </p:cNvPr>
          <p:cNvSpPr txBox="1"/>
          <p:nvPr/>
        </p:nvSpPr>
        <p:spPr>
          <a:xfrm>
            <a:off x="4706476" y="5191024"/>
            <a:ext cx="264089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000" dirty="0"/>
              <a:t>‘</a:t>
            </a:r>
            <a:r>
              <a:rPr lang="bg-BG" sz="4000" dirty="0"/>
              <a:t>у            йу</a:t>
            </a:r>
            <a:endParaRPr lang="en-GB" sz="4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F0464C-F4D6-4288-B8C3-7C85E58051FC}"/>
              </a:ext>
            </a:extLst>
          </p:cNvPr>
          <p:cNvSpPr txBox="1"/>
          <p:nvPr/>
        </p:nvSpPr>
        <p:spPr>
          <a:xfrm>
            <a:off x="8093604" y="5012610"/>
            <a:ext cx="266493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000" dirty="0"/>
              <a:t>‘</a:t>
            </a:r>
            <a:r>
              <a:rPr lang="bg-BG" sz="4000" dirty="0"/>
              <a:t>а             йа</a:t>
            </a:r>
          </a:p>
          <a:p>
            <a:r>
              <a:rPr lang="en-GB" sz="4000" dirty="0"/>
              <a:t>‘</a:t>
            </a:r>
            <a:r>
              <a:rPr lang="bg-BG" sz="4000" dirty="0"/>
              <a:t>ъ            йъ             </a:t>
            </a:r>
            <a:endParaRPr lang="en-GB" sz="4000" dirty="0"/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79578B63-6FD8-4B6C-A079-0BB1D9025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445153"/>
              </p:ext>
            </p:extLst>
          </p:nvPr>
        </p:nvGraphicFramePr>
        <p:xfrm>
          <a:off x="4713083" y="3001131"/>
          <a:ext cx="2640895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976">
                  <a:extLst>
                    <a:ext uri="{9D8B030D-6E8A-4147-A177-3AD203B41FA5}">
                      <a16:colId xmlns:a16="http://schemas.microsoft.com/office/drawing/2014/main" val="488229489"/>
                    </a:ext>
                  </a:extLst>
                </a:gridCol>
                <a:gridCol w="1324919">
                  <a:extLst>
                    <a:ext uri="{9D8B030D-6E8A-4147-A177-3AD203B41FA5}">
                      <a16:colId xmlns:a16="http://schemas.microsoft.com/office/drawing/2014/main" val="231443565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bg-BG" dirty="0"/>
                        <a:t>1 буква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156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1 звук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2 звука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93014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bg-BG" dirty="0"/>
                        <a:t>След съгласен звук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В началото на думата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7923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След гласен звук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181564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DA127932-F839-4024-8A93-8D291DFC0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418408"/>
              </p:ext>
            </p:extLst>
          </p:nvPr>
        </p:nvGraphicFramePr>
        <p:xfrm>
          <a:off x="8126845" y="2990770"/>
          <a:ext cx="2631689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759">
                  <a:extLst>
                    <a:ext uri="{9D8B030D-6E8A-4147-A177-3AD203B41FA5}">
                      <a16:colId xmlns:a16="http://schemas.microsoft.com/office/drawing/2014/main" val="1823468090"/>
                    </a:ext>
                  </a:extLst>
                </a:gridCol>
                <a:gridCol w="1313930">
                  <a:extLst>
                    <a:ext uri="{9D8B030D-6E8A-4147-A177-3AD203B41FA5}">
                      <a16:colId xmlns:a16="http://schemas.microsoft.com/office/drawing/2014/main" val="419082758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bg-BG" dirty="0"/>
                        <a:t>1 буква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62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1 звук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2 звука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7247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bg-BG" dirty="0"/>
                        <a:t>След съгласен звук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В началото на думата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6042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След гласен звук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836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911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C29310-F9D2-43E0-85A6-4CE3EA7B2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556091"/>
              </p:ext>
            </p:extLst>
          </p:nvPr>
        </p:nvGraphicFramePr>
        <p:xfrm>
          <a:off x="2105891" y="533400"/>
          <a:ext cx="8127999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44564614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3720577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56107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bg-BG" sz="3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Дума</a:t>
                      </a:r>
                      <a:endParaRPr lang="en-GB" sz="3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Колко букви?</a:t>
                      </a:r>
                      <a:endParaRPr kumimoji="0" lang="en-GB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Колко звука?</a:t>
                      </a:r>
                      <a:endParaRPr kumimoji="0" lang="en-GB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0532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800" dirty="0"/>
                        <a:t>Юпитер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812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800" dirty="0"/>
                        <a:t>каюта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393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800" dirty="0"/>
                        <a:t>любов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371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800" dirty="0"/>
                        <a:t>Янтра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140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800" dirty="0"/>
                        <a:t>София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745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800" dirty="0"/>
                        <a:t>лято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305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800" dirty="0"/>
                        <a:t>мия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046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800" dirty="0"/>
                        <a:t>щраус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746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67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30EE08-589B-43CF-935B-2BA424C76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83" y="2917680"/>
            <a:ext cx="4732627" cy="1420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D21CEB-3A8D-4DF0-81C4-4FE5DAFC2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395" y="2878931"/>
            <a:ext cx="5131522" cy="14980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A1DA54-0929-4FE8-8C7A-AB099005D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43" y="468890"/>
            <a:ext cx="2542374" cy="1420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B7E61F-7C4A-4D26-97EA-16DE8588F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354" y="417945"/>
            <a:ext cx="1623291" cy="1663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D0140A-9628-4EB7-9F67-3310A2A41F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9280" y="397107"/>
            <a:ext cx="1751302" cy="1684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D915C0-A45E-4A7A-814F-D5BBBA022625}"/>
              </a:ext>
            </a:extLst>
          </p:cNvPr>
          <p:cNvSpPr txBox="1"/>
          <p:nvPr/>
        </p:nvSpPr>
        <p:spPr>
          <a:xfrm>
            <a:off x="1089891" y="2262909"/>
            <a:ext cx="229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6 букви, 7 звука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4D4CA1-C249-4897-8C3D-6A6B254885A0}"/>
              </a:ext>
            </a:extLst>
          </p:cNvPr>
          <p:cNvSpPr/>
          <p:nvPr/>
        </p:nvSpPr>
        <p:spPr>
          <a:xfrm>
            <a:off x="5180506" y="2276335"/>
            <a:ext cx="1727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4 букви, 6</a:t>
            </a:r>
            <a:r>
              <a:rPr lang="en-GB" dirty="0"/>
              <a:t> </a:t>
            </a:r>
            <a:r>
              <a:rPr lang="bg-BG" dirty="0"/>
              <a:t>звука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48F682-6FDB-4E2D-B029-1A2F20E7F8DC}"/>
              </a:ext>
            </a:extLst>
          </p:cNvPr>
          <p:cNvSpPr/>
          <p:nvPr/>
        </p:nvSpPr>
        <p:spPr>
          <a:xfrm>
            <a:off x="9369280" y="2262909"/>
            <a:ext cx="1727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5 букви, 6</a:t>
            </a:r>
            <a:r>
              <a:rPr lang="en-GB" dirty="0"/>
              <a:t> </a:t>
            </a:r>
            <a:r>
              <a:rPr lang="bg-BG" dirty="0"/>
              <a:t>звука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BFAA29-C29D-446F-A699-FCF2C9FCB5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6447" y="5036270"/>
            <a:ext cx="60864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20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8E20F6-2B26-4B8B-BE27-B812C0EC0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56" y="1"/>
            <a:ext cx="5883147" cy="46643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DA4E39-6727-41E2-AF58-00BB4C088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780" y="1209964"/>
            <a:ext cx="5979220" cy="564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3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6E36D8-4329-4169-A0A6-BF4B51DE0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79" y="735734"/>
            <a:ext cx="2876550" cy="2800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CF0AFA-B8E2-4CDF-9543-A8C42C1C8500}"/>
              </a:ext>
            </a:extLst>
          </p:cNvPr>
          <p:cNvSpPr txBox="1"/>
          <p:nvPr/>
        </p:nvSpPr>
        <p:spPr>
          <a:xfrm>
            <a:off x="5264727" y="535709"/>
            <a:ext cx="278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Коя е липсващата буква?</a:t>
            </a:r>
          </a:p>
          <a:p>
            <a:r>
              <a:rPr lang="bg-BG" dirty="0"/>
              <a:t>      </a:t>
            </a:r>
            <a:r>
              <a:rPr lang="en-GB" dirty="0"/>
              <a:t>A. </a:t>
            </a:r>
            <a:r>
              <a:rPr lang="bg-BG" dirty="0"/>
              <a:t>Ю      </a:t>
            </a:r>
            <a:r>
              <a:rPr lang="en-GB" dirty="0"/>
              <a:t>B</a:t>
            </a:r>
            <a:r>
              <a:rPr lang="bg-BG" dirty="0"/>
              <a:t>. У       </a:t>
            </a:r>
            <a:r>
              <a:rPr lang="en-GB" dirty="0"/>
              <a:t>C</a:t>
            </a:r>
            <a:r>
              <a:rPr lang="bg-BG" dirty="0"/>
              <a:t>. Я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4FF452-E164-4A35-AA0D-51367CB31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734" y="1254413"/>
            <a:ext cx="3000375" cy="2705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7FBC7E-0146-47BC-8576-09676A1DB56A}"/>
              </a:ext>
            </a:extLst>
          </p:cNvPr>
          <p:cNvSpPr txBox="1"/>
          <p:nvPr/>
        </p:nvSpPr>
        <p:spPr>
          <a:xfrm>
            <a:off x="1588655" y="4921937"/>
            <a:ext cx="9707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Приказка за София </a:t>
            </a:r>
            <a:r>
              <a:rPr lang="bg-BG" dirty="0"/>
              <a:t>– буквар, с. 83</a:t>
            </a:r>
          </a:p>
          <a:p>
            <a:r>
              <a:rPr lang="bg-BG" dirty="0">
                <a:solidFill>
                  <a:srgbClr val="0070C0"/>
                </a:solidFill>
              </a:rPr>
              <a:t>Как се казва дъщерята на царя?     </a:t>
            </a:r>
            <a:r>
              <a:rPr lang="bg-BG" dirty="0">
                <a:solidFill>
                  <a:srgbClr val="FF0000"/>
                </a:solidFill>
              </a:rPr>
              <a:t>Какво й се случило?  </a:t>
            </a:r>
            <a:r>
              <a:rPr lang="bg-BG" dirty="0"/>
              <a:t>   </a:t>
            </a:r>
            <a:r>
              <a:rPr lang="bg-BG" dirty="0">
                <a:solidFill>
                  <a:srgbClr val="00B050"/>
                </a:solidFill>
              </a:rPr>
              <a:t>Излекували ли я царските лекари?</a:t>
            </a:r>
          </a:p>
          <a:p>
            <a:r>
              <a:rPr lang="bg-BG" dirty="0">
                <a:solidFill>
                  <a:srgbClr val="FF66FF"/>
                </a:solidFill>
              </a:rPr>
              <a:t>Къде завели принцесата?     </a:t>
            </a:r>
            <a:r>
              <a:rPr lang="bg-BG" dirty="0">
                <a:solidFill>
                  <a:srgbClr val="7030A0"/>
                </a:solidFill>
              </a:rPr>
              <a:t>Какво станало там?     </a:t>
            </a:r>
            <a:r>
              <a:rPr lang="bg-BG" dirty="0">
                <a:solidFill>
                  <a:srgbClr val="FFC000"/>
                </a:solidFill>
              </a:rPr>
              <a:t>Как нарекли града?</a:t>
            </a:r>
          </a:p>
          <a:p>
            <a:endParaRPr lang="bg-BG" dirty="0">
              <a:solidFill>
                <a:srgbClr val="FFC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2C8BE6-A084-4DF3-8C61-9A36C78FB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303" y="1717098"/>
            <a:ext cx="28479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2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ABCDB1-4458-4652-A24F-1C248BD1F357}"/>
              </a:ext>
            </a:extLst>
          </p:cNvPr>
          <p:cNvSpPr txBox="1"/>
          <p:nvPr/>
        </p:nvSpPr>
        <p:spPr>
          <a:xfrm>
            <a:off x="1228436" y="517236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Къде е град София? За да разберем, нека прочетем вертикалната дума на цветен фон. Какво е София на държавата?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7EB0A-4A0A-44E8-84FF-99D375C87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36" y="1766887"/>
            <a:ext cx="2324100" cy="3324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E1322E-EB55-4773-8F78-4403A9FBA956}"/>
              </a:ext>
            </a:extLst>
          </p:cNvPr>
          <p:cNvSpPr txBox="1"/>
          <p:nvPr/>
        </p:nvSpPr>
        <p:spPr>
          <a:xfrm>
            <a:off x="1422400" y="5310909"/>
            <a:ext cx="269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Коя буква образува кръстословицата?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45B14-7DA0-4CB9-8538-C4007C0CE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312" y="517236"/>
            <a:ext cx="6124575" cy="3876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E40E51-50D6-404F-A7E4-6565130DA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151" y="4470400"/>
            <a:ext cx="1959697" cy="20055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3B0183-0F12-4820-B085-B7FE3B72F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5707" y="4088389"/>
            <a:ext cx="2088762" cy="244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6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C13FB9-2D9F-4E53-BDE3-0C08BBBBF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5" y="560964"/>
            <a:ext cx="6457950" cy="2447925"/>
          </a:xfrm>
          <a:prstGeom prst="rect">
            <a:avLst/>
          </a:prstGeom>
        </p:spPr>
      </p:pic>
      <p:pic>
        <p:nvPicPr>
          <p:cNvPr id="1026" name="Picture 2" descr="Image result for 3 март">
            <a:extLst>
              <a:ext uri="{FF2B5EF4-FFF2-40B4-BE49-F238E27FC236}">
                <a16:creationId xmlns:a16="http://schemas.microsoft.com/office/drawing/2014/main" id="{E70408B9-F186-461F-AF7D-C12C97475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80" y="3186287"/>
            <a:ext cx="2467131" cy="169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празникът на мама">
            <a:extLst>
              <a:ext uri="{FF2B5EF4-FFF2-40B4-BE49-F238E27FC236}">
                <a16:creationId xmlns:a16="http://schemas.microsoft.com/office/drawing/2014/main" id="{7EE08AB2-2CBA-47CB-954D-F6F5800DA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56" y="3008889"/>
            <a:ext cx="1762846" cy="191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баба марта">
            <a:extLst>
              <a:ext uri="{FF2B5EF4-FFF2-40B4-BE49-F238E27FC236}">
                <a16:creationId xmlns:a16="http://schemas.microsoft.com/office/drawing/2014/main" id="{91389DB0-073E-4632-937C-4E58E83C7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947" y="3237006"/>
            <a:ext cx="2353881" cy="169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7C1D92-7275-45E7-BB1B-377EA816B508}"/>
              </a:ext>
            </a:extLst>
          </p:cNvPr>
          <p:cNvSpPr txBox="1"/>
          <p:nvPr/>
        </p:nvSpPr>
        <p:spPr>
          <a:xfrm>
            <a:off x="837479" y="5504873"/>
            <a:ext cx="246713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първи март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CE8F3B-47D9-47B6-8278-0E4F7C606E93}"/>
              </a:ext>
            </a:extLst>
          </p:cNvPr>
          <p:cNvSpPr txBox="1"/>
          <p:nvPr/>
        </p:nvSpPr>
        <p:spPr>
          <a:xfrm>
            <a:off x="4990024" y="5504873"/>
            <a:ext cx="226290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трети март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8C21F-B3D3-4565-9E25-B55BAE31B246}"/>
              </a:ext>
            </a:extLst>
          </p:cNvPr>
          <p:cNvSpPr txBox="1"/>
          <p:nvPr/>
        </p:nvSpPr>
        <p:spPr>
          <a:xfrm>
            <a:off x="9039946" y="5504873"/>
            <a:ext cx="24161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осми март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100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183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Heath</dc:creator>
  <cp:lastModifiedBy>Janet</cp:lastModifiedBy>
  <cp:revision>43</cp:revision>
  <dcterms:created xsi:type="dcterms:W3CDTF">2021-02-08T13:48:01Z</dcterms:created>
  <dcterms:modified xsi:type="dcterms:W3CDTF">2021-02-28T16:31:05Z</dcterms:modified>
</cp:coreProperties>
</file>