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A348-32E6-4ABD-8342-D9ECED882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D1C9C-8913-4999-B764-B1470ED64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F40A2-D353-4EC7-9CCB-349E7A9D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47476-2553-4105-9C56-C1D495C18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DFDA6-ADC2-497E-A6AB-5646701B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6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D962-5614-45F6-AF18-9D448C70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9F33C-5DFD-4724-B841-18C4E1A21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25746-3791-4783-B591-62598FAC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AC2CC-9E88-4CEA-8EDB-FC648177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38BFE-65FD-4B3F-AA8F-A5649CDA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58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88107-7D3C-4D66-8A21-AA0CC37393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3EC17-6D21-45D4-BED7-88F65024A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92E32-46A6-4CE9-BD7C-24C7BB41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EA9FB-7FB1-4353-BE9E-F68286C9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49884-3F6D-4855-82D7-435ADD72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2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6DE6-851A-468E-95EB-A654EE36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67A01-F6F5-4DA7-BCD1-3F2012F4A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B251B-6B1E-405C-B7CF-FB8C38C2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5A28D-DA48-4E8B-A229-CF3FE9F1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28D18-F45F-4C01-851E-75EB3565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0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49BC-63A7-44C1-9DF5-0BFCC9C4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79E1F-345F-4026-9312-51416394B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7D130-1FDF-4148-A15F-864C3BAA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5862-B38C-4368-99BB-CD22794C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8C055-67D2-4140-8A0A-99D90EA4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9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0621-7880-4779-AFEC-86E7F670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3FF99-9EB7-4030-A359-C04ED9EBE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CB982-D9AA-423C-BBDE-84D43ABA5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6E270-B96D-428C-B26B-1457A519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811CD-2F1A-42E1-BF1C-4A490CB2F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DC155-0C47-481B-98AB-96449A1E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22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F8ADB-6E27-4024-B7ED-B86DEBFE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A9A9D-5AC3-4547-A139-15247DFB9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91050-9918-4A30-9895-E0AD2162C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589D5-1D8A-4E88-91E9-73E211F5C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427D4-DC6A-4435-B3C3-3B230B331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F122EF-9A06-44BE-9AF4-616463BF7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AB7038-0477-4BF7-B58F-1A7F8D19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9AD4A-316C-4EDD-B9B7-6D9F1DDC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0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FFCD4-36FD-4EE5-8352-90966579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63C2B-CA31-4E91-BA26-1203E414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A102F-3EF7-40B3-A1C0-15B90CED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3FF27-EF14-4C4C-9953-F31B85FF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0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D2842-BECB-4423-BFFC-C9729743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E3893-807A-4157-8240-4E1B29260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E6A40-6B61-4A2C-BB37-8B571200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64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D112-A4B8-4B0B-A7AE-C0E41C6E9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A13B1-01CD-45B0-ACB6-B78468C65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E41AF-5E39-46E4-85B1-E28D963D7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82E1-3A22-4D5D-BC3D-20122915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07251-6078-4DE8-8F29-DAC1388A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70049-C8C2-4360-8752-1EB8C0CC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5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0ABF-49CE-4D57-A4C3-0C765D32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66CEB-6F82-4531-BD3F-21C36F93B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642F8-3D1D-49DC-8CF1-E34BC1BC3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F80B3-429B-401C-8757-E1DED79B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A332F-C897-4924-9BC2-47ACFBECC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F3FD0-0BA0-41A7-8C17-3133DBAA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52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F3BE7-FD97-48E2-8E0B-B232504F8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EBAA6-2B54-49BB-9386-BBC6F6AEF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04C80-C055-417E-9622-ABB4127C6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B7425-89A9-4361-A30D-0B07E0D7511E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062C2-4497-4A6A-8FE3-7F5443466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EF66-7576-42AB-8EA9-B8DD811CD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4BB3-6B83-482F-956F-C8C902376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B095-8725-4B82-AD3B-166E32E9F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rgbClr val="7030A0"/>
                </a:solidFill>
              </a:rPr>
              <a:t>Звукове и букви „ш“ и „ж“</a:t>
            </a:r>
            <a:br>
              <a:rPr lang="bg-BG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6278B-97B3-4AA8-879B-4B6A83218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</p:spPr>
        <p:txBody>
          <a:bodyPr/>
          <a:lstStyle/>
          <a:p>
            <a:endParaRPr lang="bg-BG" dirty="0"/>
          </a:p>
          <a:p>
            <a:endParaRPr lang="bg-B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CEFAFB-E7E3-4660-ACA5-C4019730E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87" y="3250319"/>
            <a:ext cx="65246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348069-208B-463D-BC83-10D802865D0B}"/>
              </a:ext>
            </a:extLst>
          </p:cNvPr>
          <p:cNvSpPr txBox="1"/>
          <p:nvPr/>
        </p:nvSpPr>
        <p:spPr>
          <a:xfrm>
            <a:off x="1241778" y="891822"/>
            <a:ext cx="3172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Буквар, с. 64</a:t>
            </a:r>
            <a:endParaRPr lang="en-GB" b="1" dirty="0"/>
          </a:p>
          <a:p>
            <a:r>
              <a:rPr lang="bg-BG" dirty="0"/>
              <a:t>Отгатнете коя е приказката на картинката.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727482-0E85-4DBD-96C6-6124C3F69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2" y="1738752"/>
            <a:ext cx="4639733" cy="35218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54DCD7-1A8E-45F2-B9AD-A6CB0C7063F6}"/>
              </a:ext>
            </a:extLst>
          </p:cNvPr>
          <p:cNvSpPr txBox="1"/>
          <p:nvPr/>
        </p:nvSpPr>
        <p:spPr>
          <a:xfrm>
            <a:off x="1162756" y="5260622"/>
            <a:ext cx="5475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Коя от думите в заглавието на приказката съдържа звука „ш“?</a:t>
            </a:r>
          </a:p>
          <a:p>
            <a:r>
              <a:rPr lang="bg-BG" dirty="0"/>
              <a:t>Звуков анализ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2EFCF-54EF-4F0E-B12A-33331CAF1961}"/>
              </a:ext>
            </a:extLst>
          </p:cNvPr>
          <p:cNvSpPr txBox="1"/>
          <p:nvPr/>
        </p:nvSpPr>
        <p:spPr>
          <a:xfrm>
            <a:off x="7247467" y="1133587"/>
            <a:ext cx="303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  Как изглежда буквата „ш“</a:t>
            </a:r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C1C14C-02F7-430B-8114-B535C7EEC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537" y="1779918"/>
            <a:ext cx="2238375" cy="16097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F665B9-FAA3-4FCA-A357-45747224736A}"/>
              </a:ext>
            </a:extLst>
          </p:cNvPr>
          <p:cNvSpPr txBox="1"/>
          <p:nvPr/>
        </p:nvSpPr>
        <p:spPr>
          <a:xfrm>
            <a:off x="7349066" y="3666642"/>
            <a:ext cx="323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   Четем срички и думи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D7827F-C4D4-47B2-B296-DA5622BF52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0927" y="4052404"/>
            <a:ext cx="34480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7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3A9F8F-CCF0-43D8-A12B-079030DC2854}"/>
              </a:ext>
            </a:extLst>
          </p:cNvPr>
          <p:cNvSpPr txBox="1"/>
          <p:nvPr/>
        </p:nvSpPr>
        <p:spPr>
          <a:xfrm>
            <a:off x="812801" y="794835"/>
            <a:ext cx="284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/>
              <a:t>Буквар, с. 65</a:t>
            </a:r>
            <a:endParaRPr lang="bg-BG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F975B-64C0-4B81-9586-67304185CE69}"/>
              </a:ext>
            </a:extLst>
          </p:cNvPr>
          <p:cNvSpPr txBox="1"/>
          <p:nvPr/>
        </p:nvSpPr>
        <p:spPr>
          <a:xfrm>
            <a:off x="812801" y="1269621"/>
            <a:ext cx="3036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Прочетете текста „</a:t>
            </a:r>
            <a:r>
              <a:rPr lang="bg-BG" b="1" dirty="0"/>
              <a:t>Шахматисти</a:t>
            </a:r>
            <a:r>
              <a:rPr lang="bg-BG" dirty="0"/>
              <a:t>“ и </a:t>
            </a:r>
            <a:r>
              <a:rPr lang="bg-BG" b="1" dirty="0"/>
              <a:t>отговорете на въпросите</a:t>
            </a:r>
            <a:r>
              <a:rPr lang="bg-BG" dirty="0"/>
              <a:t>:</a:t>
            </a:r>
          </a:p>
          <a:p>
            <a:r>
              <a:rPr lang="bg-BG" i="1" dirty="0"/>
              <a:t>Какво играе Гошо?</a:t>
            </a:r>
          </a:p>
          <a:p>
            <a:r>
              <a:rPr lang="bg-BG" i="1" dirty="0"/>
              <a:t>С кого играе Гошо?</a:t>
            </a:r>
          </a:p>
          <a:p>
            <a:r>
              <a:rPr lang="bg-BG" i="1" dirty="0"/>
              <a:t>Кой побеждава?</a:t>
            </a:r>
          </a:p>
          <a:p>
            <a:endParaRPr lang="bg-BG" dirty="0"/>
          </a:p>
          <a:p>
            <a:r>
              <a:rPr lang="bg-BG" dirty="0"/>
              <a:t>Образуваме думи със сричката „ша“ и четем игрословицата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3145DA-4A32-467C-BF5F-6E1F92099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1" y="4183167"/>
            <a:ext cx="1343025" cy="9810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5DDCAF-6E6F-46C9-8702-DAEFF45FF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679" y="5164242"/>
            <a:ext cx="1047750" cy="14763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FBD52A1-AD86-4B3A-9A96-CE6F88516A0B}"/>
              </a:ext>
            </a:extLst>
          </p:cNvPr>
          <p:cNvSpPr txBox="1"/>
          <p:nvPr/>
        </p:nvSpPr>
        <p:spPr>
          <a:xfrm>
            <a:off x="5655733" y="979501"/>
            <a:ext cx="515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Четем ръкописнонаписаните имена на селища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042CC4F-AB8A-498D-9919-B9978FD788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3219" y="1428926"/>
            <a:ext cx="1924050" cy="13811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ED8E6E0-679D-435B-95EF-4892B0A0CA20}"/>
              </a:ext>
            </a:extLst>
          </p:cNvPr>
          <p:cNvSpPr txBox="1"/>
          <p:nvPr/>
        </p:nvSpPr>
        <p:spPr>
          <a:xfrm>
            <a:off x="5734756" y="2935111"/>
            <a:ext cx="493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Защо е важно да пишем имената с главна буква в началото?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4C88B0A-2EDD-481D-A385-522A04909F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3228" y="3706502"/>
            <a:ext cx="343852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4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B37AAA-207F-4E60-A659-C914EEDD2B04}"/>
              </a:ext>
            </a:extLst>
          </p:cNvPr>
          <p:cNvSpPr txBox="1"/>
          <p:nvPr/>
        </p:nvSpPr>
        <p:spPr>
          <a:xfrm>
            <a:off x="925688" y="756356"/>
            <a:ext cx="3002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Буквар, с. 66</a:t>
            </a:r>
          </a:p>
          <a:p>
            <a:r>
              <a:rPr lang="bg-BG" dirty="0"/>
              <a:t>Коя е тази буква?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79110C-4B24-4404-B875-8F3A801FF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8" y="1514475"/>
            <a:ext cx="2647950" cy="1914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46898D-2079-4EB1-8E33-31B73254AFDF}"/>
              </a:ext>
            </a:extLst>
          </p:cNvPr>
          <p:cNvSpPr txBox="1"/>
          <p:nvPr/>
        </p:nvSpPr>
        <p:spPr>
          <a:xfrm>
            <a:off x="1072444" y="3815644"/>
            <a:ext cx="3002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Разгледайте картинките и кажете думи, които да съдържат звука „ж“.</a:t>
            </a:r>
          </a:p>
          <a:p>
            <a:endParaRPr lang="bg-BG" dirty="0"/>
          </a:p>
          <a:p>
            <a:r>
              <a:rPr lang="bg-BG" dirty="0"/>
              <a:t>Четем срички и думи.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19F4A7-3CCE-4EF6-9465-E6FF45AA3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8" y="5444419"/>
            <a:ext cx="3971925" cy="657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ADC3E1-BA17-4AA6-B69E-337E7369B045}"/>
              </a:ext>
            </a:extLst>
          </p:cNvPr>
          <p:cNvSpPr txBox="1"/>
          <p:nvPr/>
        </p:nvSpPr>
        <p:spPr>
          <a:xfrm>
            <a:off x="7453024" y="928168"/>
            <a:ext cx="4018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Прочетете текста над тази картинка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066260-A832-4D0C-BCBD-B4505515E7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311" y="1514475"/>
            <a:ext cx="4258269" cy="15432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71FCF9C-E64C-4675-BEBE-7373512BEAD9}"/>
              </a:ext>
            </a:extLst>
          </p:cNvPr>
          <p:cNvSpPr txBox="1"/>
          <p:nvPr/>
        </p:nvSpPr>
        <p:spPr>
          <a:xfrm>
            <a:off x="7333311" y="3508022"/>
            <a:ext cx="39719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Отговорете на въпросите към него:</a:t>
            </a:r>
          </a:p>
          <a:p>
            <a:r>
              <a:rPr lang="bg-BG" i="1" dirty="0"/>
              <a:t>Чия кола е развалена и има нужда от ремонт?</a:t>
            </a:r>
          </a:p>
          <a:p>
            <a:r>
              <a:rPr lang="bg-BG" i="1" dirty="0"/>
              <a:t>Кой я поправя?</a:t>
            </a:r>
          </a:p>
          <a:p>
            <a:r>
              <a:rPr lang="bg-BG" i="1" dirty="0"/>
              <a:t>Той къде работи?</a:t>
            </a:r>
          </a:p>
          <a:p>
            <a:endParaRPr lang="bg-BG" dirty="0"/>
          </a:p>
          <a:p>
            <a:r>
              <a:rPr lang="bg-BG" dirty="0"/>
              <a:t>Важно е да проверяваме как пишем думите, в които чуваме накрая звука „ш“, защото буквата може да е на другарчето му „ж“: гара</a:t>
            </a:r>
            <a:r>
              <a:rPr lang="bg-BG" b="1" dirty="0">
                <a:solidFill>
                  <a:srgbClr val="FF0000"/>
                </a:solidFill>
              </a:rPr>
              <a:t>ж</a:t>
            </a:r>
            <a:r>
              <a:rPr lang="bg-BG" dirty="0"/>
              <a:t> – гара</a:t>
            </a:r>
            <a:r>
              <a:rPr lang="bg-BG" b="1" dirty="0">
                <a:solidFill>
                  <a:srgbClr val="FF0000"/>
                </a:solidFill>
              </a:rPr>
              <a:t>жа</a:t>
            </a:r>
            <a:r>
              <a:rPr lang="bg-BG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31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23BF74-83A8-4413-A59C-7CFB80BECFBA}"/>
              </a:ext>
            </a:extLst>
          </p:cNvPr>
          <p:cNvSpPr txBox="1"/>
          <p:nvPr/>
        </p:nvSpPr>
        <p:spPr>
          <a:xfrm>
            <a:off x="1185333" y="711200"/>
            <a:ext cx="3364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Буквар, с. 67</a:t>
            </a:r>
          </a:p>
          <a:p>
            <a:r>
              <a:rPr lang="bg-BG" dirty="0"/>
              <a:t>Обрзуваме думи с раазлични срички.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46EEBD-3B9F-4B3C-BDE7-9CFF4377A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33" y="1940630"/>
            <a:ext cx="4152900" cy="1238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D402F3-3D1F-4E43-84C9-D7B5D9B7A6DC}"/>
              </a:ext>
            </a:extLst>
          </p:cNvPr>
          <p:cNvSpPr txBox="1"/>
          <p:nvPr/>
        </p:nvSpPr>
        <p:spPr>
          <a:xfrm>
            <a:off x="1185333" y="3510844"/>
            <a:ext cx="3691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Заместваме звучния съгласен звук „ж“ с приятелчето му – беззвучния съгласен „ш“.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588DAF-BC29-4C51-AE88-B94EAE275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4203170"/>
            <a:ext cx="2105025" cy="2447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C5346F-3370-4455-9B6B-DE92EF086939}"/>
              </a:ext>
            </a:extLst>
          </p:cNvPr>
          <p:cNvSpPr txBox="1"/>
          <p:nvPr/>
        </p:nvSpPr>
        <p:spPr>
          <a:xfrm>
            <a:off x="6575777" y="711200"/>
            <a:ext cx="40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Четем „</a:t>
            </a:r>
            <a:r>
              <a:rPr lang="bg-BG" b="1" dirty="0"/>
              <a:t>Песента на жабите</a:t>
            </a:r>
            <a:r>
              <a:rPr lang="bg-BG" dirty="0"/>
              <a:t>“.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E3092E-359D-437B-9D7C-82F4FFF2F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467" y="1080532"/>
            <a:ext cx="4579761" cy="28189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9E1709-0340-48EE-8999-2C22B4A67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8773" y="3899454"/>
            <a:ext cx="357187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4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Звукове и букви „ш“ и „ж“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</dc:creator>
  <cp:lastModifiedBy>Janet</cp:lastModifiedBy>
  <cp:revision>16</cp:revision>
  <dcterms:created xsi:type="dcterms:W3CDTF">2021-01-16T12:23:22Z</dcterms:created>
  <dcterms:modified xsi:type="dcterms:W3CDTF">2021-01-16T14:35:31Z</dcterms:modified>
</cp:coreProperties>
</file>