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516DA-B4A1-4C49-84CD-97DD458BD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C67D3-81D0-43F1-9A21-7ED1CB35C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9C306-EB32-42BE-81DD-9E3A58EF0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D8BB-92B0-42CD-B30D-EC8CCB92809F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43F6F-C62F-455D-85B0-53EAF361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0F5ED-B968-4857-9DE1-B6B8186A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0A1F-8AC9-41A1-BAF2-228C6CD4F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696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18A0A-DFF2-4C53-8033-BA620AEC1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13DBC1-CF4A-4599-9510-02080239F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9C56F-CE36-4B62-821D-28913602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D8BB-92B0-42CD-B30D-EC8CCB92809F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38486-AAE5-4109-86F9-C359970B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46A9C-22BD-47EB-88F0-B2BBEC80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0A1F-8AC9-41A1-BAF2-228C6CD4F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96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D61EC8-CDAA-4F95-B94F-EAF5DE135F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075961-866A-4F41-93E0-6817CDF87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8A799-DBEA-4C18-8B16-12115EF5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D8BB-92B0-42CD-B30D-EC8CCB92809F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37515-9695-4ACC-9D73-1363420D7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F6017-9AB0-4078-9084-DCAEDDDD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0A1F-8AC9-41A1-BAF2-228C6CD4F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16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F79F3-9616-4C0A-9658-E7452CE44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7E11F-F30F-4C0A-B443-CCD3FFE9B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12B41-6518-43E6-84F2-D2CE868C1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D8BB-92B0-42CD-B30D-EC8CCB92809F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532ED-683B-4343-8CFB-57496654C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1DB00-715F-4FCA-AC26-F41F4EC73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0A1F-8AC9-41A1-BAF2-228C6CD4F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02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1B4CE-6DE2-4C29-8928-34A12F574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C95D1-D124-4E02-96BB-DE8557BB7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01967-73E7-48DA-ACB0-DDE75953A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D8BB-92B0-42CD-B30D-EC8CCB92809F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A62E9-CAC4-44E0-A50E-7C95F3297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47EB4-632C-4677-8425-7A1909F9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0A1F-8AC9-41A1-BAF2-228C6CD4F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2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679A0-3DD9-455E-A047-30F442C86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CD230-41FB-44D5-B422-DA374FF76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FEDAC-16F0-496B-A313-323870572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E8DE3-2FF5-4CD5-BED4-4758B3E15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D8BB-92B0-42CD-B30D-EC8CCB92809F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CF554-604E-4B88-A818-1C4BEBB52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E5EA3-30B0-48EF-98BA-ED1715843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0A1F-8AC9-41A1-BAF2-228C6CD4F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23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7FC7E-E48D-408F-9E2C-4EFDD5D6D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78158-E655-44E8-983A-3A09AD774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19A4A-3B86-44B0-81EA-085198FD1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583376-0643-4BE8-8B27-35394DF1C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221D6B-8DAA-4018-9659-157581FB51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33C5A7-F1B2-4411-9679-6D77BEA56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D8BB-92B0-42CD-B30D-EC8CCB92809F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120782-51A6-45CC-B0E9-744A7362A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129F9-E227-47CD-85BA-9A25B480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0A1F-8AC9-41A1-BAF2-228C6CD4F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9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B90C5-14AE-48D7-8BD9-0633C0008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EF8487-8C5B-4394-9019-1C8568257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D8BB-92B0-42CD-B30D-EC8CCB92809F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F9C308-4C84-4017-924D-57DD29FD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BCDED-1C57-4DC9-B882-47826C083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0A1F-8AC9-41A1-BAF2-228C6CD4F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25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9C7EF8-10E6-4D32-96F8-8A831CFAE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D8BB-92B0-42CD-B30D-EC8CCB92809F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D8C59-58AA-48A6-B481-322AF1092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6D358-5E3D-4FC1-876D-B1D85571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0A1F-8AC9-41A1-BAF2-228C6CD4F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698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AABB8-FAB0-4724-BAAC-069F599EF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AB28B-663F-4A94-80E7-ACBD3ECFA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8D46E-BAD4-492E-A217-DE1211182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83584-5CC5-49A2-B745-150D843E2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D8BB-92B0-42CD-B30D-EC8CCB92809F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1265C-2988-414F-A415-75CC3B6AC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021F2-7B11-4414-BD5A-9B707F08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0A1F-8AC9-41A1-BAF2-228C6CD4F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282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19855-2B01-4108-81CA-4258ABD6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5A585F-0468-4798-850C-DC12A2E59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AF642-C7D8-4DE7-94ED-0BC60ADFD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C50DB-AEA3-4437-92B0-08284410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D8BB-92B0-42CD-B30D-EC8CCB92809F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DC26B-823D-4602-BE03-E1DA052AF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551F0-6D2A-40CD-90AC-CE25F1A2D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0A1F-8AC9-41A1-BAF2-228C6CD4F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82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7D92AB-8797-4475-A397-FE473E854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4AC25-D0BA-4D99-A28C-6BC6F94B6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2745C-4B71-418C-89AA-AFC9C82E8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DD8BB-92B0-42CD-B30D-EC8CCB92809F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180A8-4B35-44F5-8141-7E733155B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35885-FA00-4823-AE83-492F239A0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90A1F-8AC9-41A1-BAF2-228C6CD4F5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65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71DD7-8E3B-4F8C-81FC-D7FC75B6D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00B0F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bg-BG" dirty="0"/>
              <a:t>Буква ь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D0F56C-43BC-4AF8-8877-876316BE4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FFC00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bg-BG" dirty="0"/>
              <a:t>Буква без звукова стойност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561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CDBF43-3C1C-4FE0-BF24-36827BE35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94" y="197724"/>
            <a:ext cx="3381375" cy="2905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6A6B37-73FF-49F1-A8F2-5DC4198E1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746" y="127298"/>
            <a:ext cx="5175620" cy="38836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99DCB3-E431-4AA0-84BC-85CEC87F7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076" y="4010959"/>
            <a:ext cx="1868704" cy="24187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032E72-9B4F-4925-A103-48E603BEC2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7905" y="3621116"/>
            <a:ext cx="2011192" cy="2808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D2E983-D88A-4DBF-9463-A50707C2F4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6256" y="3907020"/>
            <a:ext cx="1716951" cy="268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39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CB8374-800B-431E-A193-B43E7DBA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525" y="3101773"/>
            <a:ext cx="6143625" cy="3228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E36A4B-A00C-4DD9-AEF0-48F954875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890" y="784704"/>
            <a:ext cx="6067425" cy="1019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8983F5-3F99-460C-979B-BC1DD5BF992A}"/>
              </a:ext>
            </a:extLst>
          </p:cNvPr>
          <p:cNvSpPr txBox="1"/>
          <p:nvPr/>
        </p:nvSpPr>
        <p:spPr>
          <a:xfrm>
            <a:off x="1633490" y="3872883"/>
            <a:ext cx="213952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g-BG" sz="3600" dirty="0"/>
              <a:t>професии</a:t>
            </a:r>
            <a:endParaRPr lang="en-GB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018AAB-3FB4-47C7-B603-71889567AF41}"/>
              </a:ext>
            </a:extLst>
          </p:cNvPr>
          <p:cNvSpPr txBox="1"/>
          <p:nvPr/>
        </p:nvSpPr>
        <p:spPr>
          <a:xfrm>
            <a:off x="8629096" y="1376039"/>
            <a:ext cx="150032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g-BG" sz="3600" dirty="0"/>
              <a:t>имена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0441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2C44EC-B288-4911-A29E-144AEB15A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866775"/>
            <a:ext cx="987742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3B79AE-68E6-4F01-B1FD-E3136FDAF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753600" cy="6248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E8A440-4868-4C04-BDA5-AC69AA243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9756" y="769213"/>
            <a:ext cx="1866900" cy="2209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942AEE-68B7-428B-B604-7CF0CF79A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8319" y="3878987"/>
            <a:ext cx="200977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6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C16E63-90AD-4E2D-A0E2-450143B5C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20" y="135292"/>
            <a:ext cx="2776399" cy="24303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686776-1D5F-458A-A587-AE1C1EAB00F8}"/>
              </a:ext>
            </a:extLst>
          </p:cNvPr>
          <p:cNvSpPr txBox="1"/>
          <p:nvPr/>
        </p:nvSpPr>
        <p:spPr>
          <a:xfrm>
            <a:off x="4287915" y="1136342"/>
            <a:ext cx="295626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FF0000"/>
                </a:solidFill>
              </a:rPr>
              <a:t>йо пишем:</a:t>
            </a:r>
          </a:p>
          <a:p>
            <a:r>
              <a:rPr lang="bg-BG" b="1" dirty="0">
                <a:solidFill>
                  <a:srgbClr val="FF0000"/>
                </a:solidFill>
              </a:rPr>
              <a:t>- в началото на думите</a:t>
            </a:r>
          </a:p>
          <a:p>
            <a:r>
              <a:rPr lang="bg-BG" b="1" dirty="0">
                <a:solidFill>
                  <a:srgbClr val="FF0000"/>
                </a:solidFill>
              </a:rPr>
              <a:t>- след буква за </a:t>
            </a:r>
            <a:r>
              <a:rPr lang="bg-BG" b="1" dirty="0">
                <a:solidFill>
                  <a:srgbClr val="FF0000"/>
                </a:solidFill>
                <a:highlight>
                  <a:srgbClr val="00FFFF"/>
                </a:highlight>
              </a:rPr>
              <a:t>гласен</a:t>
            </a:r>
            <a:r>
              <a:rPr lang="bg-BG" b="1" dirty="0">
                <a:solidFill>
                  <a:srgbClr val="FF0000"/>
                </a:solidFill>
              </a:rPr>
              <a:t> звук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85D606-2C8D-46E1-BBE2-141E59F4B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20" y="3826276"/>
            <a:ext cx="3105194" cy="26678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834ADC-729E-4272-B2A4-125E05F96A78}"/>
              </a:ext>
            </a:extLst>
          </p:cNvPr>
          <p:cNvSpPr txBox="1"/>
          <p:nvPr/>
        </p:nvSpPr>
        <p:spPr>
          <a:xfrm>
            <a:off x="4421080" y="4625266"/>
            <a:ext cx="261891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g-BG" b="1" dirty="0">
                <a:solidFill>
                  <a:srgbClr val="FF0000"/>
                </a:solidFill>
              </a:rPr>
              <a:t>ьо пишем:</a:t>
            </a:r>
          </a:p>
          <a:p>
            <a:r>
              <a:rPr lang="bg-BG" b="1" dirty="0">
                <a:solidFill>
                  <a:srgbClr val="FF0000"/>
                </a:solidFill>
              </a:rPr>
              <a:t>след буква за </a:t>
            </a:r>
            <a:r>
              <a:rPr lang="bg-BG" b="1" dirty="0">
                <a:solidFill>
                  <a:srgbClr val="FF0000"/>
                </a:solidFill>
                <a:highlight>
                  <a:srgbClr val="00FFFF"/>
                </a:highlight>
              </a:rPr>
              <a:t>съгласен</a:t>
            </a:r>
            <a:r>
              <a:rPr lang="bg-BG" b="1" dirty="0">
                <a:solidFill>
                  <a:srgbClr val="FF0000"/>
                </a:solidFill>
              </a:rPr>
              <a:t> звук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3A5734-0DE9-423C-93A1-B8DBAACB7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319" y="2186353"/>
            <a:ext cx="1310985" cy="16399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32FE4A-408D-4882-A2BE-A8849B0B3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085" y="2425675"/>
            <a:ext cx="1718647" cy="1882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B25D9B-88F1-4334-AB45-5BFA3D7A46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9041" y="2199643"/>
            <a:ext cx="1140291" cy="16599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B252C3-0EEA-406F-B01B-989C8DA1D7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9614" y="366132"/>
            <a:ext cx="4495199" cy="16935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DF3282-63C1-467B-9EBE-9AB42663E5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4179" y="3864895"/>
            <a:ext cx="4729671" cy="299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24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9644D5-A6CD-42C7-8DAF-0D365DEF3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037" y="862012"/>
            <a:ext cx="701992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7EFDEB-4B58-4E5F-92C9-6D3A9E472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0" y="2838450"/>
            <a:ext cx="1323975" cy="971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162C5C-02FD-4508-8E95-253030CBC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0" y="4972328"/>
            <a:ext cx="1466850" cy="1085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1B8F28-B078-4208-A26F-96FCE64BC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10" y="799822"/>
            <a:ext cx="1314450" cy="87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19EEA9-879E-40FD-AB22-8035465C4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6457" y="397090"/>
            <a:ext cx="1443339" cy="1490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1607DE-4BE0-44FA-A547-65AE8FAE5DD9}"/>
              </a:ext>
            </a:extLst>
          </p:cNvPr>
          <p:cNvSpPr txBox="1"/>
          <p:nvPr/>
        </p:nvSpPr>
        <p:spPr>
          <a:xfrm>
            <a:off x="3011339" y="880811"/>
            <a:ext cx="1225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_ _</a:t>
            </a:r>
            <a:r>
              <a:rPr lang="bg-BG" sz="2800" dirty="0"/>
              <a:t>сиф</a:t>
            </a:r>
            <a:endParaRPr lang="en-GB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B8BDB6-C861-4BC9-A738-313D7E724A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0612" y="4758015"/>
            <a:ext cx="1459829" cy="1514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E6AE94-3D52-4148-82CC-530D667D3FA6}"/>
              </a:ext>
            </a:extLst>
          </p:cNvPr>
          <p:cNvSpPr txBox="1"/>
          <p:nvPr/>
        </p:nvSpPr>
        <p:spPr>
          <a:xfrm>
            <a:off x="2745009" y="5135586"/>
            <a:ext cx="1459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Кол</a:t>
            </a:r>
            <a:r>
              <a:rPr lang="en-GB" sz="2800" dirty="0"/>
              <a:t>_ _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B1EBA7-B972-4798-8280-409C58C01A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6457" y="2501436"/>
            <a:ext cx="1455094" cy="17908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CA979A-CEB3-4A9D-981A-874024ED5571}"/>
              </a:ext>
            </a:extLst>
          </p:cNvPr>
          <p:cNvSpPr txBox="1"/>
          <p:nvPr/>
        </p:nvSpPr>
        <p:spPr>
          <a:xfrm>
            <a:off x="2787589" y="3324225"/>
            <a:ext cx="1233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За</a:t>
            </a:r>
            <a:r>
              <a:rPr lang="en-GB" sz="2800" dirty="0"/>
              <a:t>_ _</a:t>
            </a:r>
          </a:p>
        </p:txBody>
      </p:sp>
      <p:pic>
        <p:nvPicPr>
          <p:cNvPr id="1026" name="Picture 2" descr="Image result for тролей">
            <a:extLst>
              <a:ext uri="{FF2B5EF4-FFF2-40B4-BE49-F238E27FC236}">
                <a16:creationId xmlns:a16="http://schemas.microsoft.com/office/drawing/2014/main" id="{0D651751-022D-4127-9F13-ADD43671E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951" y="2683669"/>
            <a:ext cx="2375557" cy="14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CE1430-9C35-4E1C-9459-569EDB944159}"/>
              </a:ext>
            </a:extLst>
          </p:cNvPr>
          <p:cNvSpPr txBox="1"/>
          <p:nvPr/>
        </p:nvSpPr>
        <p:spPr>
          <a:xfrm>
            <a:off x="6469908" y="1537744"/>
            <a:ext cx="870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6000" b="1" dirty="0"/>
              <a:t>И</a:t>
            </a:r>
            <a:endParaRPr lang="en-GB" sz="6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004086-9A3F-4AEA-ACC1-5347CB81360A}"/>
              </a:ext>
            </a:extLst>
          </p:cNvPr>
          <p:cNvSpPr txBox="1"/>
          <p:nvPr/>
        </p:nvSpPr>
        <p:spPr>
          <a:xfrm>
            <a:off x="6461031" y="3771124"/>
            <a:ext cx="6985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6000" b="1" dirty="0"/>
              <a:t>Й</a:t>
            </a:r>
            <a:endParaRPr lang="en-GB" sz="6000" b="1" dirty="0"/>
          </a:p>
        </p:txBody>
      </p:sp>
      <p:pic>
        <p:nvPicPr>
          <p:cNvPr id="1028" name="Picture 4" descr="Image result for славей">
            <a:extLst>
              <a:ext uri="{FF2B5EF4-FFF2-40B4-BE49-F238E27FC236}">
                <a16:creationId xmlns:a16="http://schemas.microsoft.com/office/drawing/2014/main" id="{F5BCD02B-3D2E-495E-B0C4-F1538464B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809" y="497936"/>
            <a:ext cx="2266481" cy="169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трамвай">
            <a:extLst>
              <a:ext uri="{FF2B5EF4-FFF2-40B4-BE49-F238E27FC236}">
                <a16:creationId xmlns:a16="http://schemas.microsoft.com/office/drawing/2014/main" id="{77AD4473-8B6F-49F4-8137-68E90C9AC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951" y="4863468"/>
            <a:ext cx="2384539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B91460-366D-4F3F-9DC9-A1882E151ECB}"/>
              </a:ext>
            </a:extLst>
          </p:cNvPr>
          <p:cNvSpPr txBox="1"/>
          <p:nvPr/>
        </p:nvSpPr>
        <p:spPr>
          <a:xfrm>
            <a:off x="7584348" y="5427558"/>
            <a:ext cx="1459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трамва</a:t>
            </a:r>
            <a:r>
              <a:rPr lang="en-GB" sz="2800" dirty="0"/>
              <a:t>_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4F55AA-4429-49AB-9F9C-57F62CE1AE11}"/>
              </a:ext>
            </a:extLst>
          </p:cNvPr>
          <p:cNvSpPr txBox="1"/>
          <p:nvPr/>
        </p:nvSpPr>
        <p:spPr>
          <a:xfrm>
            <a:off x="7653394" y="3135268"/>
            <a:ext cx="1455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троле</a:t>
            </a:r>
            <a:r>
              <a:rPr lang="en-GB" sz="2800" dirty="0"/>
              <a:t>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D42315-C5E8-4A77-9185-926564FFA40F}"/>
              </a:ext>
            </a:extLst>
          </p:cNvPr>
          <p:cNvSpPr txBox="1"/>
          <p:nvPr/>
        </p:nvSpPr>
        <p:spPr>
          <a:xfrm>
            <a:off x="7751048" y="1276134"/>
            <a:ext cx="1357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славе</a:t>
            </a:r>
            <a:r>
              <a:rPr lang="en-GB" sz="2800" dirty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2291139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4B65043-6A15-48EC-BE5D-74D5C22ED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93320"/>
              </p:ext>
            </p:extLst>
          </p:nvPr>
        </p:nvGraphicFramePr>
        <p:xfrm>
          <a:off x="2032000" y="719666"/>
          <a:ext cx="8127999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17145298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2978605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21996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sz="4400" dirty="0"/>
                        <a:t>Дума </a:t>
                      </a:r>
                      <a:endParaRPr lang="en-GB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4400" dirty="0"/>
                        <a:t>Колко букви?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4000" dirty="0"/>
                        <a:t>Колко звука?</a:t>
                      </a:r>
                      <a:endParaRPr lang="en-GB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448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sz="4000" dirty="0"/>
                        <a:t>синьо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683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sz="4000" dirty="0"/>
                        <a:t>Зайо</a:t>
                      </a:r>
                      <a:endParaRPr lang="en-GB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020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sz="4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Йонко</a:t>
                      </a:r>
                      <a:endParaRPr lang="en-GB" sz="4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532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sz="4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шофьор</a:t>
                      </a:r>
                      <a:endParaRPr lang="en-GB" sz="4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038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sz="40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Петьо</a:t>
                      </a:r>
                      <a:endParaRPr lang="en-GB" sz="4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245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356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59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Буква 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Heath</dc:creator>
  <cp:lastModifiedBy>Janet Heath</cp:lastModifiedBy>
  <cp:revision>20</cp:revision>
  <dcterms:created xsi:type="dcterms:W3CDTF">2021-02-08T16:39:39Z</dcterms:created>
  <dcterms:modified xsi:type="dcterms:W3CDTF">2021-02-17T11:55:23Z</dcterms:modified>
</cp:coreProperties>
</file>