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CD0"/>
    <a:srgbClr val="FFCC99"/>
    <a:srgbClr val="CEF8FE"/>
    <a:srgbClr val="F6FEC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C9A5D-0598-4593-A7B0-48C484F692B1}" type="datetimeFigureOut">
              <a:rPr lang="es-ES" smtClean="0"/>
              <a:pPr/>
              <a:t>04/12/2020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51B4E-7CB1-4940-9540-C199600E957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81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51B4E-7CB1-4940-9540-C199600E9579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996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51B4E-7CB1-4940-9540-C199600E9579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380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51B4E-7CB1-4940-9540-C199600E9579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106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51B4E-7CB1-4940-9540-C199600E9579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323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51B4E-7CB1-4940-9540-C199600E9579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604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51B4E-7CB1-4940-9540-C199600E9579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6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539-91B5-43E0-8090-E96D502E74BD}" type="datetimeFigureOut">
              <a:rPr lang="es-ES" smtClean="0"/>
              <a:pPr/>
              <a:t>04/12/2020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C8F2-53A5-4CC9-85A6-7D34AFD85C4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539-91B5-43E0-8090-E96D502E74BD}" type="datetimeFigureOut">
              <a:rPr lang="es-ES" smtClean="0"/>
              <a:pPr/>
              <a:t>04/12/2020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C8F2-53A5-4CC9-85A6-7D34AFD85C4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539-91B5-43E0-8090-E96D502E74BD}" type="datetimeFigureOut">
              <a:rPr lang="es-ES" smtClean="0"/>
              <a:pPr/>
              <a:t>04/12/2020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C8F2-53A5-4CC9-85A6-7D34AFD85C4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539-91B5-43E0-8090-E96D502E74BD}" type="datetimeFigureOut">
              <a:rPr lang="es-ES" smtClean="0"/>
              <a:pPr/>
              <a:t>04/12/2020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C8F2-53A5-4CC9-85A6-7D34AFD85C4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539-91B5-43E0-8090-E96D502E74BD}" type="datetimeFigureOut">
              <a:rPr lang="es-ES" smtClean="0"/>
              <a:pPr/>
              <a:t>04/12/2020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C8F2-53A5-4CC9-85A6-7D34AFD85C4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539-91B5-43E0-8090-E96D502E74BD}" type="datetimeFigureOut">
              <a:rPr lang="es-ES" smtClean="0"/>
              <a:pPr/>
              <a:t>04/12/2020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C8F2-53A5-4CC9-85A6-7D34AFD85C4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539-91B5-43E0-8090-E96D502E74BD}" type="datetimeFigureOut">
              <a:rPr lang="es-ES" smtClean="0"/>
              <a:pPr/>
              <a:t>04/12/2020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C8F2-53A5-4CC9-85A6-7D34AFD85C4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539-91B5-43E0-8090-E96D502E74BD}" type="datetimeFigureOut">
              <a:rPr lang="es-ES" smtClean="0"/>
              <a:pPr/>
              <a:t>04/12/2020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C8F2-53A5-4CC9-85A6-7D34AFD85C4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539-91B5-43E0-8090-E96D502E74BD}" type="datetimeFigureOut">
              <a:rPr lang="es-ES" smtClean="0"/>
              <a:pPr/>
              <a:t>04/12/2020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C8F2-53A5-4CC9-85A6-7D34AFD85C4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539-91B5-43E0-8090-E96D502E74BD}" type="datetimeFigureOut">
              <a:rPr lang="es-ES" smtClean="0"/>
              <a:pPr/>
              <a:t>04/12/2020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C8F2-53A5-4CC9-85A6-7D34AFD85C4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539-91B5-43E0-8090-E96D502E74BD}" type="datetimeFigureOut">
              <a:rPr lang="es-ES" smtClean="0"/>
              <a:pPr/>
              <a:t>04/12/2020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A2C8F2-53A5-4CC9-85A6-7D34AFD85C4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89B539-91B5-43E0-8090-E96D502E74BD}" type="datetimeFigureOut">
              <a:rPr lang="es-ES" smtClean="0"/>
              <a:pPr/>
              <a:t>04/12/2020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A2C8F2-53A5-4CC9-85A6-7D34AFD85C49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400" y="476590"/>
            <a:ext cx="8713210" cy="258532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</a:ln>
          <a:effectLst>
            <a:softEdge rad="635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Видове приказки</a:t>
            </a:r>
          </a:p>
          <a:p>
            <a:pPr algn="ctr"/>
            <a:r>
              <a:rPr lang="bg-BG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Фолклорната </a:t>
            </a:r>
          </a:p>
          <a:p>
            <a:pPr algn="ctr"/>
            <a:r>
              <a:rPr lang="bg-BG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вълшебна приказка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267680" y="6021360"/>
            <a:ext cx="5040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600" b="1" i="1" dirty="0" smtClean="0">
                <a:solidFill>
                  <a:schemeClr val="accent5">
                    <a:lumMod val="50000"/>
                  </a:schemeClr>
                </a:solidFill>
                <a:latin typeface="Century Schoolbook"/>
              </a:rPr>
              <a:t>Изготвил</a:t>
            </a:r>
            <a:r>
              <a:rPr lang="es-ES" sz="1600" b="1" i="1" dirty="0" smtClean="0">
                <a:solidFill>
                  <a:schemeClr val="accent5">
                    <a:lumMod val="50000"/>
                  </a:schemeClr>
                </a:solidFill>
                <a:latin typeface="Century Schoolbook"/>
              </a:rPr>
              <a:t>: </a:t>
            </a:r>
            <a:r>
              <a:rPr lang="bg-BG" sz="1600" b="1" i="1" dirty="0" smtClean="0">
                <a:solidFill>
                  <a:schemeClr val="accent5">
                    <a:lumMod val="50000"/>
                  </a:schemeClr>
                </a:solidFill>
                <a:latin typeface="Century Schoolbook"/>
              </a:rPr>
              <a:t>Янка Недялкова </a:t>
            </a:r>
          </a:p>
          <a:p>
            <a:pPr lvl="0"/>
            <a:r>
              <a:rPr lang="bg-BG" sz="1600" b="1" i="1" dirty="0" smtClean="0">
                <a:solidFill>
                  <a:schemeClr val="accent5">
                    <a:lumMod val="50000"/>
                  </a:schemeClr>
                </a:solidFill>
                <a:latin typeface="Century Schoolbook"/>
              </a:rPr>
              <a:t>БУ,,Христо Ботев”, </a:t>
            </a:r>
            <a:r>
              <a:rPr lang="bg-BG" sz="1600" b="1" i="1" dirty="0" smtClean="0">
                <a:solidFill>
                  <a:schemeClr val="accent5">
                    <a:lumMod val="50000"/>
                  </a:schemeClr>
                </a:solidFill>
                <a:latin typeface="Century Schoolbook"/>
              </a:rPr>
              <a:t>Алзира,Испания</a:t>
            </a:r>
            <a:endParaRPr lang="es-ES" sz="1600" b="1" i="1" dirty="0">
              <a:solidFill>
                <a:schemeClr val="accent5">
                  <a:lumMod val="50000"/>
                </a:schemeClr>
              </a:solidFill>
              <a:latin typeface="Century Schoolbook"/>
            </a:endParaRPr>
          </a:p>
        </p:txBody>
      </p:sp>
      <p:pic>
        <p:nvPicPr>
          <p:cNvPr id="9" name="8 Imagen" descr="94257576_690883448119552_7958994369980137472_n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00" y="3068950"/>
            <a:ext cx="2448340" cy="29251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410" y="692620"/>
            <a:ext cx="8497180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Приказката е повествователен жанр, който представлява разказ за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измислени герои и събития и носи послания за общочовешките ценности като добро и зло, красиво и грозно, справедливо и несправедливо и др. В приказките е съхранен опита на много</a:t>
            </a:r>
          </a:p>
          <a:p>
            <a:r>
              <a:rPr lang="bg-BG" sz="2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п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околения, а измислицата подхранва въображението и ни кара да мечтаем.</a:t>
            </a:r>
          </a:p>
        </p:txBody>
      </p:sp>
      <p:pic>
        <p:nvPicPr>
          <p:cNvPr id="5" name="Picture 7" descr="D:\Мери\Картинки,грамоти,часовници\Картинки\Приказни герои\0_a9898_ce655f12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30" y="4221110"/>
            <a:ext cx="2672214" cy="246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D:\Мери\Картинки,грамоти,часовници\Картинки\Приказни герои\disney-graphics-cinderella-64076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00" y="4149100"/>
            <a:ext cx="1733917" cy="23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 descr="images__2_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30" y="4131926"/>
            <a:ext cx="2304320" cy="23043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2123660" y="260560"/>
            <a:ext cx="4752660" cy="1512210"/>
          </a:xfrm>
          <a:prstGeom prst="roundRect">
            <a:avLst/>
          </a:prstGeom>
          <a:solidFill>
            <a:srgbClr val="D6FCD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chemeClr val="tx1"/>
                </a:solidFill>
              </a:rPr>
              <a:t>Видове приказки според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начина на създаването им 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23410" y="2348850"/>
            <a:ext cx="2448340" cy="914400"/>
          </a:xfrm>
          <a:prstGeom prst="roundRect">
            <a:avLst/>
          </a:prstGeom>
          <a:solidFill>
            <a:srgbClr val="FFCC9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Фолклорни или народни приказки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3275820" y="2348850"/>
            <a:ext cx="2664370" cy="1512210"/>
          </a:xfrm>
          <a:prstGeom prst="roundRect">
            <a:avLst/>
          </a:prstGeom>
          <a:solidFill>
            <a:srgbClr val="F6FEC6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Авторски</a:t>
            </a:r>
            <a:r>
              <a:rPr lang="ru-RU" dirty="0" smtClean="0"/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(приказки, на които се знае името на създателя им)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156220" y="2348850"/>
            <a:ext cx="2448340" cy="16562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Авторизирани (преразказани и записни в книги приказки от някой автор)</a:t>
            </a:r>
            <a:endParaRPr lang="es-ES" dirty="0"/>
          </a:p>
        </p:txBody>
      </p:sp>
      <p:cxnSp>
        <p:nvCxnSpPr>
          <p:cNvPr id="12" name="11 Conector recto de flecha"/>
          <p:cNvCxnSpPr>
            <a:stCxn id="6" idx="2"/>
            <a:endCxn id="8" idx="0"/>
          </p:cNvCxnSpPr>
          <p:nvPr/>
        </p:nvCxnSpPr>
        <p:spPr>
          <a:xfrm flipH="1">
            <a:off x="1547580" y="1772770"/>
            <a:ext cx="2952410" cy="57608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6" idx="2"/>
            <a:endCxn id="10" idx="0"/>
          </p:cNvCxnSpPr>
          <p:nvPr/>
        </p:nvCxnSpPr>
        <p:spPr>
          <a:xfrm>
            <a:off x="4499990" y="1772770"/>
            <a:ext cx="2880400" cy="57608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6" idx="2"/>
            <a:endCxn id="9" idx="0"/>
          </p:cNvCxnSpPr>
          <p:nvPr/>
        </p:nvCxnSpPr>
        <p:spPr>
          <a:xfrm>
            <a:off x="4499990" y="1772770"/>
            <a:ext cx="108015" cy="57608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Pergamino vertical"/>
          <p:cNvSpPr/>
          <p:nvPr/>
        </p:nvSpPr>
        <p:spPr>
          <a:xfrm>
            <a:off x="2843760" y="3933070"/>
            <a:ext cx="3168440" cy="2592360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Приказки за животни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Вълшебни приказки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Битови приказки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20 Imagen" descr="lubimi-detski-prikazki-akvarel.bg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80" y="4077090"/>
            <a:ext cx="3275820" cy="2780910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3491850" y="4221110"/>
            <a:ext cx="17282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Видове приказки</a:t>
            </a:r>
            <a:endParaRPr lang="es-E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410" y="1124680"/>
            <a:ext cx="820914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6 Pergamino horizontal"/>
          <p:cNvSpPr/>
          <p:nvPr/>
        </p:nvSpPr>
        <p:spPr>
          <a:xfrm>
            <a:off x="1331550" y="188550"/>
            <a:ext cx="6336880" cy="194427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g-BG" sz="3600" b="1" dirty="0" smtClean="0">
                <a:solidFill>
                  <a:srgbClr val="C00000"/>
                </a:solidFill>
                <a:latin typeface="CyrillicOld" pitchFamily="2" charset="0"/>
              </a:rPr>
              <a:t>Приказки </a:t>
            </a:r>
            <a:r>
              <a:rPr lang="bg-BG" sz="3600" b="1" dirty="0" smtClean="0">
                <a:solidFill>
                  <a:srgbClr val="C00000"/>
                </a:solidFill>
                <a:latin typeface="CyrillicOld" pitchFamily="2" charset="0"/>
              </a:rPr>
              <a:t>за животни</a:t>
            </a:r>
            <a:endParaRPr lang="ru-RU" sz="3600" b="1" dirty="0" smtClean="0">
              <a:solidFill>
                <a:srgbClr val="C00000"/>
              </a:solidFill>
              <a:latin typeface="CyrillicOld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410" y="1988800"/>
            <a:ext cx="8497180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400" dirty="0" smtClean="0"/>
              <a:t>Това са </a:t>
            </a:r>
            <a:r>
              <a:rPr lang="ru-RU" sz="2400" dirty="0" smtClean="0"/>
              <a:t>най-старите </a:t>
            </a:r>
            <a:r>
              <a:rPr lang="ru-RU" sz="2400" dirty="0" smtClean="0"/>
              <a:t>приказки. Героите са животни, които носят човешки качества и са типизирани. Например Кума  Лиса е  лукава и хитра, а Кумчо Вълчо – глуповат.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14" name="13 Imagen" descr="52265962_349415665663106_4214737324090589184_n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437140"/>
            <a:ext cx="1886355" cy="2204830"/>
          </a:xfrm>
          <a:prstGeom prst="rect">
            <a:avLst/>
          </a:prstGeom>
        </p:spPr>
      </p:pic>
      <p:pic>
        <p:nvPicPr>
          <p:cNvPr id="23" name="22 Imagen" descr="T32_G1_S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30" y="4382280"/>
            <a:ext cx="1972525" cy="2475720"/>
          </a:xfrm>
          <a:prstGeom prst="rect">
            <a:avLst/>
          </a:prstGeom>
        </p:spPr>
      </p:pic>
      <p:pic>
        <p:nvPicPr>
          <p:cNvPr id="27" name="26 Imagen" descr="dyadovata-rakavichka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00" y="3501010"/>
            <a:ext cx="2040895" cy="2914867"/>
          </a:xfrm>
          <a:prstGeom prst="rect">
            <a:avLst/>
          </a:prstGeom>
        </p:spPr>
      </p:pic>
      <p:pic>
        <p:nvPicPr>
          <p:cNvPr id="28" name="27 Imagen" descr="47689400_2211414622409644_4261269210228850688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90" y="3356990"/>
            <a:ext cx="2088290" cy="3054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29 Imagen" descr="kose bo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74740" y="3068950"/>
            <a:ext cx="2141529" cy="1389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30 Imagen" descr="223555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3710" y="3067510"/>
            <a:ext cx="1584220" cy="148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700760"/>
            <a:ext cx="820914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6 Pergamino horizontal"/>
          <p:cNvSpPr/>
          <p:nvPr/>
        </p:nvSpPr>
        <p:spPr>
          <a:xfrm>
            <a:off x="1331550" y="188550"/>
            <a:ext cx="6336880" cy="194427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g-BG" sz="3600" b="1" dirty="0" smtClean="0">
                <a:solidFill>
                  <a:srgbClr val="C00000"/>
                </a:solidFill>
                <a:latin typeface="CyrillicOld" pitchFamily="2" charset="0"/>
              </a:rPr>
              <a:t>Битови </a:t>
            </a:r>
            <a:r>
              <a:rPr lang="bg-BG" sz="3600" b="1" dirty="0" smtClean="0">
                <a:solidFill>
                  <a:srgbClr val="C00000"/>
                </a:solidFill>
                <a:latin typeface="CyrillicOld" pitchFamily="2" charset="0"/>
              </a:rPr>
              <a:t>приказки </a:t>
            </a:r>
            <a:endParaRPr lang="ru-RU" sz="3600" b="1" dirty="0" smtClean="0">
              <a:solidFill>
                <a:srgbClr val="C00000"/>
              </a:solidFill>
              <a:latin typeface="CyrillicOld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7430" y="2276840"/>
            <a:ext cx="5616780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400" dirty="0" smtClean="0"/>
              <a:t>В битовите приказки се разказва за живота на хората и за отношенията между тях. Основните теми са смисъла на човешкия живот, любовта и трудолюбието, човешките добродетели.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12" name="11 Imagen" descr="1575288739_image8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90" y="3068950"/>
            <a:ext cx="2627730" cy="1889395"/>
          </a:xfrm>
          <a:prstGeom prst="rect">
            <a:avLst/>
          </a:prstGeom>
        </p:spPr>
      </p:pic>
      <p:pic>
        <p:nvPicPr>
          <p:cNvPr id="13" name="12 Imagen" descr="Untitled-1jjkjkkj1244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430" y="4797190"/>
            <a:ext cx="3935743" cy="206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14 Imagen" descr="hityr-petyr-blogpost-cov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90" y="1950995"/>
            <a:ext cx="2304320" cy="1209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15 Imagen" descr="marzelivata-bogdan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55471" y="4869200"/>
            <a:ext cx="3661049" cy="198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700760"/>
            <a:ext cx="820914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6 Pergamino horizontal"/>
          <p:cNvSpPr/>
          <p:nvPr/>
        </p:nvSpPr>
        <p:spPr>
          <a:xfrm>
            <a:off x="1331550" y="188550"/>
            <a:ext cx="6336880" cy="194427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g-BG" sz="3600" b="1" dirty="0" smtClean="0">
                <a:solidFill>
                  <a:srgbClr val="C00000"/>
                </a:solidFill>
                <a:latin typeface="CyrillicOld" pitchFamily="2" charset="0"/>
              </a:rPr>
              <a:t>Вълшебни </a:t>
            </a:r>
            <a:r>
              <a:rPr lang="bg-BG" sz="3600" b="1" dirty="0" smtClean="0">
                <a:solidFill>
                  <a:srgbClr val="C00000"/>
                </a:solidFill>
                <a:latin typeface="CyrillicOld" pitchFamily="2" charset="0"/>
              </a:rPr>
              <a:t>приказки </a:t>
            </a:r>
            <a:endParaRPr lang="ru-RU" sz="3600" b="1" dirty="0" smtClean="0">
              <a:solidFill>
                <a:srgbClr val="C00000"/>
              </a:solidFill>
              <a:latin typeface="CyrillicOld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410" y="2132820"/>
            <a:ext cx="5976830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400" dirty="0" smtClean="0"/>
              <a:t>Във вълшебните приказки задължително присъства вълшебен предмет или свръхестествено същество.  Основният конфликт е между доброто и злото и в края доброто  винаги побеждава. Героят или героинята на приказката трябва да премине през различни пространства , да преодоле редица препятствия и да се пребори със злото, за да постигне сполука и щастие.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11450" y="5949350"/>
            <a:ext cx="756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rgbClr val="002060"/>
                </a:solidFill>
              </a:rPr>
              <a:t>Дайте примери за вълшебни приказки, които познавате.</a:t>
            </a:r>
            <a:endParaRPr lang="es-ES" b="1" i="1" dirty="0">
              <a:solidFill>
                <a:srgbClr val="002060"/>
              </a:solidFill>
            </a:endParaRPr>
          </a:p>
        </p:txBody>
      </p:sp>
      <p:pic>
        <p:nvPicPr>
          <p:cNvPr id="10" name="9 Imagen" descr="5644_18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5911" y="2204830"/>
            <a:ext cx="2948089" cy="3528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CuadroTexto"/>
          <p:cNvSpPr txBox="1"/>
          <p:nvPr/>
        </p:nvSpPr>
        <p:spPr>
          <a:xfrm>
            <a:off x="7020340" y="5733320"/>
            <a:ext cx="172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rgbClr val="C00000"/>
                </a:solidFill>
              </a:rPr>
              <a:t>Жар-птица</a:t>
            </a:r>
            <a:endParaRPr lang="es-ES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700760"/>
            <a:ext cx="820914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6 Pergamino horizontal"/>
          <p:cNvSpPr/>
          <p:nvPr/>
        </p:nvSpPr>
        <p:spPr>
          <a:xfrm>
            <a:off x="1331550" y="0"/>
            <a:ext cx="6336880" cy="194427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g-BG" sz="3600" b="1" dirty="0" smtClean="0">
                <a:solidFill>
                  <a:srgbClr val="C00000"/>
                </a:solidFill>
                <a:latin typeface="CyrillicOld" pitchFamily="2" charset="0"/>
              </a:rPr>
              <a:t>Елементи на сюжета на вълшебните </a:t>
            </a:r>
            <a:r>
              <a:rPr lang="bg-BG" sz="3600" b="1" dirty="0" smtClean="0">
                <a:solidFill>
                  <a:srgbClr val="C00000"/>
                </a:solidFill>
                <a:latin typeface="CyrillicOld" pitchFamily="2" charset="0"/>
              </a:rPr>
              <a:t>приказки </a:t>
            </a:r>
            <a:endParaRPr lang="ru-RU" sz="3600" b="1" dirty="0" smtClean="0">
              <a:solidFill>
                <a:srgbClr val="C00000"/>
              </a:solidFill>
              <a:latin typeface="CyrillicOld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9390" y="1916790"/>
            <a:ext cx="6480900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g-BG" sz="2400" dirty="0" smtClean="0"/>
              <a:t>  Въвеждаща формула за време и място</a:t>
            </a:r>
          </a:p>
          <a:p>
            <a:r>
              <a:rPr lang="bg-BG" sz="2400" dirty="0" smtClean="0"/>
              <a:t>,, Имало едно време в едно далечно царство...”</a:t>
            </a:r>
          </a:p>
          <a:p>
            <a:pPr>
              <a:buFont typeface="Wingdings" pitchFamily="2" charset="2"/>
              <a:buChar char="Ø"/>
            </a:pPr>
            <a:r>
              <a:rPr lang="bg-BG" sz="2400" dirty="0" smtClean="0"/>
              <a:t>  Представяне на героите.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 Беда, която разрушава обичайния ред или поява на неприятел (вредител).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bg-BG" sz="2400" dirty="0" smtClean="0"/>
              <a:t> Героят напуска дома и отива</a:t>
            </a:r>
            <a:r>
              <a:rPr lang="bg-BG" sz="2400" i="1" dirty="0" smtClean="0"/>
              <a:t>,,</a:t>
            </a:r>
            <a:r>
              <a:rPr lang="ru-RU" sz="2400" i="1" dirty="0" smtClean="0"/>
              <a:t>през девет земи в десета’’.</a:t>
            </a:r>
            <a:endParaRPr lang="bg-BG" sz="2400" i="1" dirty="0" smtClean="0"/>
          </a:p>
          <a:p>
            <a:pPr>
              <a:buFont typeface="Wingdings" pitchFamily="2" charset="2"/>
              <a:buChar char="Ø"/>
            </a:pPr>
            <a:r>
              <a:rPr lang="bg-BG" sz="2400" dirty="0" smtClean="0"/>
              <a:t>  Среща с помощник. Получаване </a:t>
            </a:r>
            <a:r>
              <a:rPr lang="ru-RU" sz="2400" dirty="0" smtClean="0"/>
              <a:t>на вълшебен предмет или ценен съвет.</a:t>
            </a:r>
            <a:endParaRPr lang="bg-BG" sz="2400" dirty="0" smtClean="0"/>
          </a:p>
          <a:p>
            <a:pPr>
              <a:buFont typeface="Wingdings" pitchFamily="2" charset="2"/>
              <a:buChar char="Ø"/>
            </a:pPr>
            <a:r>
              <a:rPr lang="bg-BG" sz="2400" dirty="0" smtClean="0"/>
              <a:t>  Изпитания.</a:t>
            </a:r>
          </a:p>
          <a:p>
            <a:pPr>
              <a:buFont typeface="Wingdings" pitchFamily="2" charset="2"/>
              <a:buChar char="Ø"/>
            </a:pPr>
            <a:r>
              <a:rPr lang="bg-BG" sz="2400" dirty="0" smtClean="0"/>
              <a:t>  Възстановяване на реда. </a:t>
            </a:r>
          </a:p>
          <a:p>
            <a:pPr>
              <a:buFont typeface="Wingdings" pitchFamily="2" charset="2"/>
              <a:buChar char="Ø"/>
            </a:pPr>
            <a:r>
              <a:rPr lang="bg-BG" sz="2400" dirty="0" smtClean="0"/>
              <a:t>  Сватба или награда.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020340" y="5733320"/>
            <a:ext cx="172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i="1" dirty="0">
              <a:solidFill>
                <a:srgbClr val="C00000"/>
              </a:solidFill>
            </a:endParaRPr>
          </a:p>
        </p:txBody>
      </p:sp>
      <p:pic>
        <p:nvPicPr>
          <p:cNvPr id="14" name="13 Imagen" descr="13-05-08-77048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300" y="1844780"/>
            <a:ext cx="1990725" cy="3408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14 CuadroTexto"/>
          <p:cNvSpPr txBox="1"/>
          <p:nvPr/>
        </p:nvSpPr>
        <p:spPr>
          <a:xfrm>
            <a:off x="4139940" y="5934670"/>
            <a:ext cx="500406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accent5">
                    <a:lumMod val="50000"/>
                  </a:schemeClr>
                </a:solidFill>
              </a:rPr>
              <a:t>Открий тези моменти в сюжета на  ,,Тримата братя и златната ябълка” и разделете приказката на епизоди.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700760"/>
            <a:ext cx="820914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6 Pergamino horizontal"/>
          <p:cNvSpPr/>
          <p:nvPr/>
        </p:nvSpPr>
        <p:spPr>
          <a:xfrm>
            <a:off x="1331550" y="188550"/>
            <a:ext cx="6336880" cy="194427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g-BG" sz="3600" b="1" dirty="0" smtClean="0">
              <a:solidFill>
                <a:srgbClr val="C00000"/>
              </a:solidFill>
              <a:latin typeface="CyrillicOld" pitchFamily="2" charset="0"/>
            </a:endParaRPr>
          </a:p>
          <a:p>
            <a:pPr lvl="0" algn="ctr"/>
            <a:r>
              <a:rPr lang="bg-BG" sz="3600" b="1" dirty="0" smtClean="0">
                <a:solidFill>
                  <a:srgbClr val="C00000"/>
                </a:solidFill>
                <a:latin typeface="CyrillicOld" pitchFamily="2" charset="0"/>
              </a:rPr>
              <a:t>Времето и пространството във вълшебните </a:t>
            </a:r>
            <a:r>
              <a:rPr lang="bg-BG" sz="3600" b="1" dirty="0" smtClean="0">
                <a:solidFill>
                  <a:srgbClr val="C00000"/>
                </a:solidFill>
                <a:latin typeface="CyrillicOld" pitchFamily="2" charset="0"/>
              </a:rPr>
              <a:t>приказки</a:t>
            </a:r>
            <a:endParaRPr lang="bg-BG" sz="3600" b="1" dirty="0" smtClean="0">
              <a:solidFill>
                <a:srgbClr val="C00000"/>
              </a:solidFill>
              <a:latin typeface="CyrillicOld" pitchFamily="2" charset="0"/>
            </a:endParaRPr>
          </a:p>
          <a:p>
            <a:pPr lvl="0" algn="ctr"/>
            <a:r>
              <a:rPr lang="bg-BG" sz="3600" b="1" dirty="0" smtClean="0">
                <a:solidFill>
                  <a:srgbClr val="C00000"/>
                </a:solidFill>
                <a:latin typeface="CyrillicOld" pitchFamily="2" charset="0"/>
              </a:rPr>
              <a:t> </a:t>
            </a:r>
            <a:endParaRPr lang="ru-RU" sz="3600" b="1" dirty="0" smtClean="0">
              <a:solidFill>
                <a:srgbClr val="C00000"/>
              </a:solidFill>
              <a:latin typeface="CyrillicOld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1400" y="2132820"/>
            <a:ext cx="8425170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400" dirty="0" smtClean="0"/>
              <a:t>Времето в приказките не е точно определено.</a:t>
            </a:r>
          </a:p>
          <a:p>
            <a:r>
              <a:rPr lang="ru-RU" sz="2400" dirty="0" smtClean="0"/>
              <a:t> Приказките обичайно започват по следния </a:t>
            </a:r>
          </a:p>
          <a:p>
            <a:r>
              <a:rPr lang="ru-RU" sz="2400" dirty="0" smtClean="0"/>
              <a:t>начин : </a:t>
            </a:r>
            <a:r>
              <a:rPr lang="ru-RU" sz="2400" b="1" dirty="0" smtClean="0"/>
              <a:t>„Имало едно време..."</a:t>
            </a:r>
            <a:r>
              <a:rPr lang="ru-RU" sz="2400" dirty="0" smtClean="0"/>
              <a:t>Описват събитие, </a:t>
            </a:r>
          </a:p>
          <a:p>
            <a:r>
              <a:rPr lang="ru-RU" sz="2400" dirty="0" smtClean="0"/>
              <a:t>което е станало </a:t>
            </a:r>
            <a:r>
              <a:rPr lang="ru-RU" sz="2400" b="1" dirty="0" smtClean="0"/>
              <a:t>някога, </a:t>
            </a:r>
            <a:r>
              <a:rPr lang="bg-BG" sz="2400" b="1" dirty="0" smtClean="0"/>
              <a:t>някъде.</a:t>
            </a:r>
          </a:p>
          <a:p>
            <a:r>
              <a:rPr lang="ru-RU" sz="2400" b="1" dirty="0" smtClean="0"/>
              <a:t> </a:t>
            </a:r>
            <a:r>
              <a:rPr lang="ru-RU" sz="2400" dirty="0" smtClean="0"/>
              <a:t>Пространството в приказката отразява митологичните представи на хората от древни времена, че светът е съставен от три части</a:t>
            </a:r>
            <a:r>
              <a:rPr lang="es-ES" sz="2400" dirty="0" smtClean="0"/>
              <a:t>:</a:t>
            </a:r>
            <a:endParaRPr lang="bg-BG" sz="2400" dirty="0" smtClean="0"/>
          </a:p>
          <a:p>
            <a:pPr>
              <a:buFont typeface="Arial" pitchFamily="34" charset="0"/>
              <a:buChar char="•"/>
            </a:pPr>
            <a:r>
              <a:rPr lang="bg-BG" sz="2400" b="1" dirty="0" smtClean="0">
                <a:solidFill>
                  <a:schemeClr val="accent3">
                    <a:lumMod val="50000"/>
                  </a:schemeClr>
                </a:solidFill>
              </a:rPr>
              <a:t> Светът на хората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bg-BG" sz="2400" dirty="0" smtClean="0"/>
              <a:t>земята, която хората обитават</a:t>
            </a:r>
            <a:r>
              <a:rPr lang="es-ES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bg-BG" sz="2400" b="1" dirty="0" smtClean="0">
                <a:solidFill>
                  <a:schemeClr val="accent3">
                    <a:lumMod val="50000"/>
                  </a:schemeClr>
                </a:solidFill>
              </a:rPr>
              <a:t> Небесният свят</a:t>
            </a:r>
            <a:r>
              <a:rPr lang="bg-BG" sz="2400" dirty="0" smtClean="0"/>
              <a:t>-светът на слънцето  и птиците.</a:t>
            </a:r>
          </a:p>
          <a:p>
            <a:pPr>
              <a:buFont typeface="Arial" pitchFamily="34" charset="0"/>
              <a:buChar char="•"/>
            </a:pPr>
            <a:r>
              <a:rPr lang="bg-BG" sz="2400" b="1" dirty="0" smtClean="0">
                <a:solidFill>
                  <a:schemeClr val="accent3">
                    <a:lumMod val="50000"/>
                  </a:schemeClr>
                </a:solidFill>
              </a:rPr>
              <a:t> Отвъдният свят или,, долната земя”, </a:t>
            </a:r>
            <a:r>
              <a:rPr lang="bg-BG" sz="2400" dirty="0" smtClean="0"/>
              <a:t>в която живеят митични същества като змейове и други зли сили, които носят беди на хората.</a:t>
            </a:r>
          </a:p>
        </p:txBody>
      </p:sp>
      <p:pic>
        <p:nvPicPr>
          <p:cNvPr id="14" name="13 Imagen" descr="descarga__15_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80" y="1712694"/>
            <a:ext cx="2555720" cy="204661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588280" y="1700760"/>
            <a:ext cx="255572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6 Pergamino horizontal"/>
          <p:cNvSpPr/>
          <p:nvPr/>
        </p:nvSpPr>
        <p:spPr>
          <a:xfrm>
            <a:off x="1331550" y="188550"/>
            <a:ext cx="6336880" cy="203543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g-BG" sz="3600" b="1" dirty="0" smtClean="0">
              <a:solidFill>
                <a:srgbClr val="C00000"/>
              </a:solidFill>
              <a:latin typeface="CyrillicOld" pitchFamily="2" charset="0"/>
            </a:endParaRPr>
          </a:p>
          <a:p>
            <a:pPr lvl="0" algn="ctr"/>
            <a:r>
              <a:rPr lang="bg-BG" sz="2800" b="1" dirty="0" smtClean="0">
                <a:solidFill>
                  <a:srgbClr val="C00000"/>
                </a:solidFill>
                <a:latin typeface="CyrillicOld" pitchFamily="2" charset="0"/>
              </a:rPr>
              <a:t>Дървото на живота във </a:t>
            </a:r>
            <a:r>
              <a:rPr lang="bg-BG" sz="2800" b="1" dirty="0" smtClean="0">
                <a:solidFill>
                  <a:srgbClr val="C00000"/>
                </a:solidFill>
                <a:latin typeface="CyrillicOld" pitchFamily="2" charset="0"/>
              </a:rPr>
              <a:t>фолклорните </a:t>
            </a:r>
            <a:r>
              <a:rPr lang="bg-BG" sz="2800" b="1" dirty="0" smtClean="0">
                <a:solidFill>
                  <a:srgbClr val="C00000"/>
                </a:solidFill>
                <a:latin typeface="CyrillicOld" pitchFamily="2" charset="0"/>
              </a:rPr>
              <a:t>представи за света </a:t>
            </a:r>
            <a:endParaRPr lang="ru-RU" sz="2800" b="1" dirty="0" smtClean="0">
              <a:solidFill>
                <a:srgbClr val="C00000"/>
              </a:solidFill>
              <a:latin typeface="CyrillicOld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410" y="1988800"/>
            <a:ext cx="6264870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400" dirty="0" smtClean="0"/>
              <a:t>Мотивът за дърво  на живота присъства в митологичните представи на редица народи по света. Известно е още като световно дърво, космическо дърво и дърво на плодородието.Чрез него някогашните хора са изразявали представите си за устройството на света- небесния, земния и подземния. Короната на дървото (небесният свят) е населявана от птиците, ствола(земният свят)- от хората, коренът(подземният свят</a:t>
            </a:r>
            <a:r>
              <a:rPr lang="bg-BG" sz="2400" dirty="0" smtClean="0"/>
              <a:t>)- от змейовете.</a:t>
            </a:r>
            <a:r>
              <a:rPr lang="ru-RU" sz="2400" dirty="0" smtClean="0"/>
              <a:t> Дървото на живота е изобразено в българските народни шевици и килими.</a:t>
            </a:r>
            <a:endParaRPr lang="bg-BG" sz="2400" dirty="0" smtClean="0"/>
          </a:p>
        </p:txBody>
      </p:sp>
      <p:pic>
        <p:nvPicPr>
          <p:cNvPr id="6" name="5 Imagen" descr="25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3502" y="1845469"/>
            <a:ext cx="2485276" cy="252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381aa84861f9f953dcc4bd3b63001b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320" y="4169627"/>
            <a:ext cx="2016280" cy="268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25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FFFF"/>
      </a:accent1>
      <a:accent2>
        <a:srgbClr val="FFFFFF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781</TotalTime>
  <Words>543</Words>
  <Application>Microsoft Office PowerPoint</Application>
  <PresentationFormat>On-screen Show (4:3)</PresentationFormat>
  <Paragraphs>70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</vt:lpstr>
      <vt:lpstr>Century Schoolbook</vt:lpstr>
      <vt:lpstr>Constantia</vt:lpstr>
      <vt:lpstr>CyrillicOld</vt:lpstr>
      <vt:lpstr>Wingdings</vt:lpstr>
      <vt:lpstr>Wingdings 2</vt:lpstr>
      <vt:lpstr>Flujo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Янка Недялкова</dc:creator>
  <cp:lastModifiedBy>Maya Naskova</cp:lastModifiedBy>
  <cp:revision>16</cp:revision>
  <dcterms:created xsi:type="dcterms:W3CDTF">2020-05-04T18:56:11Z</dcterms:created>
  <dcterms:modified xsi:type="dcterms:W3CDTF">2020-12-04T18:08:38Z</dcterms:modified>
</cp:coreProperties>
</file>